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Proxima Nov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Rachel Ga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73A88B-D215-4E5F-82A0-5CF77426A9DE}">
  <a:tblStyle styleId="{8673A88B-D215-4E5F-82A0-5CF77426A9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ProximaNova-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ProximaNova-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17T17:29:00.605">
    <p:pos x="6000" y="0"/>
    <p:text>Rachel - 2:10</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11T20:56:36.316">
    <p:pos x="6000" y="0"/>
    <p:text>Amina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7-11T20:55:46.122">
    <p:pos x="6000" y="0"/>
    <p:text>Hamsini</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3-07-11T20:55:57.477">
    <p:pos x="6000" y="0"/>
    <p:text>Andrew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everyone, thank you for joining us today. I’m here with Amina, </a:t>
            </a:r>
            <a:r>
              <a:rPr lang="en">
                <a:solidFill>
                  <a:schemeClr val="dk1"/>
                </a:solidFill>
              </a:rPr>
              <a:t>Hamsini, and </a:t>
            </a:r>
            <a:r>
              <a:rPr lang="en"/>
              <a:t>Andrew as BirdSong Sonatas to present the baseline presentation for our final project.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ed0e00a0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2ed0e00a0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ed0e00a03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2ed0e00a03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678ea534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678ea534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8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68aae44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68aae44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50">
              <a:solidFill>
                <a:srgbClr val="333333"/>
              </a:solidFill>
              <a:highlight>
                <a:srgbClr val="FFFFFF"/>
              </a:highlight>
            </a:endParaRPr>
          </a:p>
          <a:p>
            <a:pPr indent="0" lvl="0" marL="0" rtl="0" algn="l">
              <a:lnSpc>
                <a:spcPct val="115000"/>
              </a:lnSpc>
              <a:spcBef>
                <a:spcPts val="800"/>
              </a:spcBef>
              <a:spcAft>
                <a:spcPts val="80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72105d3e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72105d3e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ed0e00a0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ed0e00a0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ed0e00a03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2ed0e00a03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9d64f4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9d64f4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ed0e00a0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ed0e00a0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Stratify by specie, 30% for each species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eca9d52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eca9d52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ed0e00a0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ed0e00a0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678ea53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678ea53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Can discuss further later, just putting an idea down for now</a:t>
            </a:r>
            <a:endParaRPr/>
          </a:p>
          <a:p>
            <a:pPr indent="0" lvl="0" marL="0" rtl="0" algn="l">
              <a:lnSpc>
                <a:spcPct val="115000"/>
              </a:lnSpc>
              <a:spcBef>
                <a:spcPts val="800"/>
              </a:spcBef>
              <a:spcAft>
                <a:spcPts val="800"/>
              </a:spcAft>
              <a:buNone/>
            </a:pPr>
            <a:r>
              <a:rPr lang="en"/>
              <a:t>A good reference for multi-class evaluation: https://www.evidentlyai.com/classification-metrics/multi-class-metrics#:~:text=In%20the%20first%20case%2C%20you,to%20get%20a%20single%20number.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8aec2cf5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58aec2cf5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5678ea534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5678ea534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Birds, as inhabitants of our natural world, play a crucial role as indicators of habitat biodiversity. However, conducting traditional observer-based surveys over vast areas can be expensive and logistically challenging.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for our final project, we propose a machine learning-based approach that can identify bird species using audio recordings. By utilizing passive acoustic monitoring, scientists can explore the relationship between restoration interventions and biodiversity on a larger scale, with greater precision, and at a lower cost.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ed0e00a0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ed0e00a0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678ea534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678ea534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 embark on our project, we have chosen the BirdCLEF 2023 dataset from a Kaggle competition. This dataset consists of short recordings capturing individual bird calls with identified bird species, accompanied by information such as call type and location. These recordings and metadata have been sourced from xenocanto.org, a platform where enthusiasts share labeled recordings of bird </a:t>
            </a:r>
            <a:r>
              <a:rPr lang="en">
                <a:solidFill>
                  <a:schemeClr val="dk1"/>
                </a:solidFill>
              </a:rPr>
              <a:t>calls</a:t>
            </a:r>
            <a:r>
              <a:rPr lang="en"/>
              <a:t>.</a:t>
            </a:r>
            <a:endParaRPr/>
          </a:p>
          <a:p>
            <a:pPr indent="0" lvl="0" marL="0" rtl="0" algn="l">
              <a:lnSpc>
                <a:spcPct val="115000"/>
              </a:lnSpc>
              <a:spcBef>
                <a:spcPts val="800"/>
              </a:spcBef>
              <a:spcAft>
                <a:spcPts val="800"/>
              </a:spcAft>
              <a:buNone/>
            </a:pPr>
            <a:r>
              <a:rPr lang="en"/>
              <a:t>Since the competition's test dataset lacks labels, we will use only the training dataset for our project. </a:t>
            </a:r>
            <a:r>
              <a:rPr lang="en">
                <a:solidFill>
                  <a:schemeClr val="dk1"/>
                </a:solidFill>
              </a:rPr>
              <a:t>In total, the dataset has nearly 17 thousand rows, encompassing more than 200 bird species. </a:t>
            </a:r>
            <a:r>
              <a:rPr lang="en"/>
              <a:t>T</a:t>
            </a:r>
            <a:r>
              <a:rPr lang="en">
                <a:solidFill>
                  <a:schemeClr val="dk1"/>
                </a:solidFill>
              </a:rPr>
              <a:t>o produce generalizable results, we</a:t>
            </a:r>
            <a:r>
              <a:rPr lang="en"/>
              <a:t> will split the dataset into training, validation, and test sets.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70f74fe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70f74fe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 us take a look at the origins of our birds. On this world map,</a:t>
            </a:r>
            <a:r>
              <a:rPr lang="en"/>
              <a:t> each bird species is represented by a unique colored dot. We can see that there is a substantial concentration of birds from Europe, closely followed by Africa. Some species are evenly distributed across the entire globe, while others are more concentrated in certain continents.</a:t>
            </a:r>
            <a:endParaRPr/>
          </a:p>
          <a:p>
            <a:pPr indent="0" lvl="0" marL="0" rtl="0" algn="l">
              <a:lnSpc>
                <a:spcPct val="115000"/>
              </a:lnSpc>
              <a:spcBef>
                <a:spcPts val="1200"/>
              </a:spcBef>
              <a:spcAft>
                <a:spcPts val="1200"/>
              </a:spcAft>
              <a:buNone/>
            </a:pPr>
            <a:r>
              <a:rPr lang="en"/>
              <a:t>With such diverse species in our data, we naturally face hurdles due to the abundance of diversity. I will now pass this to Amina to discuss the species we have chosen as our project's class labels.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ed0e00a0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2ed0e00a0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678ea534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678ea534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rgbClr val="616161"/>
                </a:solidFill>
                <a:latin typeface="Proxima Nova"/>
                <a:ea typeface="Proxima Nova"/>
                <a:cs typeface="Proxima Nova"/>
                <a:sym typeface="Proxima Nova"/>
              </a:rPr>
              <a:t>Briefly discuss class imbalance &amp; how it’s more pronounced in total audio duration than file count</a:t>
            </a:r>
            <a:endParaRPr sz="5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ed0e00a0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ed0e00a0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14412" r="37940" t="0"/>
          <a:stretch/>
        </p:blipFill>
        <p:spPr>
          <a:xfrm>
            <a:off x="4800600" y="25"/>
            <a:ext cx="4356849" cy="5143476"/>
          </a:xfrm>
          <a:prstGeom prst="rect">
            <a:avLst/>
          </a:prstGeom>
          <a:noFill/>
          <a:ln>
            <a:noFill/>
          </a:ln>
        </p:spPr>
      </p:pic>
      <p:sp>
        <p:nvSpPr>
          <p:cNvPr id="11" name="Google Shape;1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p:nvPr/>
        </p:nvSpPr>
        <p:spPr>
          <a:xfrm>
            <a:off x="1940850" y="0"/>
            <a:ext cx="3603825" cy="5143475"/>
          </a:xfrm>
          <a:prstGeom prst="flowChartInputOut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 name="Google Shape;13;p2"/>
          <p:cNvCxnSpPr/>
          <p:nvPr/>
        </p:nvCxnSpPr>
        <p:spPr>
          <a:xfrm flipH="1" rot="10800000">
            <a:off x="4834425" y="-5650"/>
            <a:ext cx="710400" cy="5133300"/>
          </a:xfrm>
          <a:prstGeom prst="straightConnector1">
            <a:avLst/>
          </a:prstGeom>
          <a:noFill/>
          <a:ln cap="flat" cmpd="sng" w="19050">
            <a:solidFill>
              <a:schemeClr val="lt2"/>
            </a:solidFill>
            <a:prstDash val="solid"/>
            <a:round/>
            <a:headEnd len="sm" w="sm" type="none"/>
            <a:tailEnd len="sm" w="sm" type="none"/>
          </a:ln>
        </p:spPr>
      </p:cxnSp>
      <p:sp>
        <p:nvSpPr>
          <p:cNvPr id="14" name="Google Shape;14;p2"/>
          <p:cNvSpPr txBox="1"/>
          <p:nvPr>
            <p:ph type="ctrTitle"/>
          </p:nvPr>
        </p:nvSpPr>
        <p:spPr>
          <a:xfrm>
            <a:off x="304400" y="47575"/>
            <a:ext cx="4870500" cy="2084400"/>
          </a:xfrm>
          <a:prstGeom prst="rect">
            <a:avLst/>
          </a:prstGeom>
          <a:ln>
            <a:noFill/>
          </a:ln>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cxnSp>
        <p:nvCxnSpPr>
          <p:cNvPr id="15" name="Google Shape;15;p2"/>
          <p:cNvCxnSpPr>
            <a:stCxn id="10" idx="2"/>
          </p:cNvCxnSpPr>
          <p:nvPr/>
        </p:nvCxnSpPr>
        <p:spPr>
          <a:xfrm rot="10800000">
            <a:off x="-15776" y="3828001"/>
            <a:ext cx="6994800" cy="1315500"/>
          </a:xfrm>
          <a:prstGeom prst="straightConnector1">
            <a:avLst/>
          </a:prstGeom>
          <a:noFill/>
          <a:ln cap="flat" cmpd="sng" w="19050">
            <a:solidFill>
              <a:schemeClr val="lt2"/>
            </a:solidFill>
            <a:prstDash val="solid"/>
            <a:round/>
            <a:headEnd len="sm" w="sm" type="none"/>
            <a:tailEnd len="sm" w="sm" type="none"/>
          </a:ln>
        </p:spPr>
      </p:cxnSp>
      <p:sp>
        <p:nvSpPr>
          <p:cNvPr id="16" name="Google Shape;16;p2"/>
          <p:cNvSpPr txBox="1"/>
          <p:nvPr>
            <p:ph idx="1" type="subTitle"/>
          </p:nvPr>
        </p:nvSpPr>
        <p:spPr>
          <a:xfrm>
            <a:off x="415350" y="2484900"/>
            <a:ext cx="4212900" cy="1315500"/>
          </a:xfrm>
          <a:prstGeom prst="rect">
            <a:avLst/>
          </a:prstGeom>
          <a:ln>
            <a:noFill/>
          </a:ln>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4" name="Google Shape;54;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cxnSp>
        <p:nvCxnSpPr>
          <p:cNvPr id="18" name="Google Shape;18;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9" name="Google Shape;19;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ai.googleblog.com/2022/01/separating-birdsong-in-wild-for.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hyperlink" Target="http://drive.google.com/file/d/1r9TK93QYRAWgAsIRmqjEUlM93MQo7W93/view" TargetMode="External"/><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drive.google.com/file/d/1B5xI4dConu_RTRkvhx1x15YT6pIvhmLJ/view" TargetMode="External"/><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kaggle.com/competitions/birdclef-202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1" Type="http://schemas.openxmlformats.org/officeDocument/2006/relationships/image" Target="../media/image26.jpg"/><Relationship Id="rId10" Type="http://schemas.openxmlformats.org/officeDocument/2006/relationships/image" Target="../media/image4.jpg"/><Relationship Id="rId13" Type="http://schemas.openxmlformats.org/officeDocument/2006/relationships/image" Target="../media/image1.jpg"/><Relationship Id="rId12" Type="http://schemas.openxmlformats.org/officeDocument/2006/relationships/image" Target="../media/image25.jp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9.jpg"/><Relationship Id="rId9" Type="http://schemas.openxmlformats.org/officeDocument/2006/relationships/image" Target="../media/image10.jpg"/><Relationship Id="rId5" Type="http://schemas.openxmlformats.org/officeDocument/2006/relationships/image" Target="../media/image12.jpg"/><Relationship Id="rId6" Type="http://schemas.openxmlformats.org/officeDocument/2006/relationships/image" Target="../media/image11.jpg"/><Relationship Id="rId7" Type="http://schemas.openxmlformats.org/officeDocument/2006/relationships/image" Target="../media/image7.jpg"/><Relationship Id="rId8"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45500" y="723975"/>
            <a:ext cx="4870500" cy="827100"/>
          </a:xfrm>
          <a:prstGeom prst="rect">
            <a:avLst/>
          </a:prstGeom>
          <a:ln>
            <a:noFill/>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BirdSong Sonatas</a:t>
            </a:r>
            <a:endParaRPr sz="2700">
              <a:solidFill>
                <a:schemeClr val="lt1"/>
              </a:solidFill>
            </a:endParaRPr>
          </a:p>
        </p:txBody>
      </p:sp>
      <p:sp>
        <p:nvSpPr>
          <p:cNvPr id="63" name="Google Shape;63;p13"/>
          <p:cNvSpPr txBox="1"/>
          <p:nvPr>
            <p:ph idx="1" type="subTitle"/>
          </p:nvPr>
        </p:nvSpPr>
        <p:spPr>
          <a:xfrm>
            <a:off x="388750" y="2028775"/>
            <a:ext cx="4398600" cy="17043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2517">
                <a:solidFill>
                  <a:schemeClr val="lt1"/>
                </a:solidFill>
              </a:rPr>
              <a:t>MIDS 207 Final Project - Baseline</a:t>
            </a:r>
            <a:endParaRPr sz="2517">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sz="1948"/>
              <a:t>Rachel Gao</a:t>
            </a:r>
            <a:endParaRPr sz="1948"/>
          </a:p>
          <a:p>
            <a:pPr indent="0" lvl="0" marL="0" rtl="0" algn="l">
              <a:spcBef>
                <a:spcPts val="0"/>
              </a:spcBef>
              <a:spcAft>
                <a:spcPts val="0"/>
              </a:spcAft>
              <a:buNone/>
            </a:pPr>
            <a:r>
              <a:rPr lang="en" sz="1948">
                <a:solidFill>
                  <a:schemeClr val="lt1"/>
                </a:solidFill>
              </a:rPr>
              <a:t>Amina Alavi</a:t>
            </a:r>
            <a:endParaRPr sz="1948">
              <a:solidFill>
                <a:schemeClr val="lt1"/>
              </a:solidFill>
            </a:endParaRPr>
          </a:p>
          <a:p>
            <a:pPr indent="0" lvl="0" marL="0" rtl="0" algn="l">
              <a:spcBef>
                <a:spcPts val="0"/>
              </a:spcBef>
              <a:spcAft>
                <a:spcPts val="0"/>
              </a:spcAft>
              <a:buNone/>
            </a:pPr>
            <a:r>
              <a:rPr lang="en" sz="1948"/>
              <a:t>Hamsini Sankaran</a:t>
            </a:r>
            <a:endParaRPr sz="1948"/>
          </a:p>
          <a:p>
            <a:pPr indent="0" lvl="0" marL="0" rtl="0" algn="l">
              <a:spcBef>
                <a:spcPts val="0"/>
              </a:spcBef>
              <a:spcAft>
                <a:spcPts val="0"/>
              </a:spcAft>
              <a:buNone/>
            </a:pPr>
            <a:r>
              <a:rPr lang="en" sz="1948">
                <a:solidFill>
                  <a:schemeClr val="lt1"/>
                </a:solidFill>
              </a:rPr>
              <a:t>Andrew Loeber</a:t>
            </a:r>
            <a:endParaRPr sz="1948">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 Bird Species - World Map</a:t>
            </a:r>
            <a:endParaRPr/>
          </a:p>
        </p:txBody>
      </p:sp>
      <p:pic>
        <p:nvPicPr>
          <p:cNvPr id="133" name="Google Shape;133;p22"/>
          <p:cNvPicPr preferRelativeResize="0"/>
          <p:nvPr/>
        </p:nvPicPr>
        <p:blipFill>
          <a:blip r:embed="rId3">
            <a:alphaModFix/>
          </a:blip>
          <a:stretch>
            <a:fillRect/>
          </a:stretch>
        </p:blipFill>
        <p:spPr>
          <a:xfrm>
            <a:off x="0" y="849475"/>
            <a:ext cx="9144001" cy="3932894"/>
          </a:xfrm>
          <a:prstGeom prst="rect">
            <a:avLst/>
          </a:prstGeom>
          <a:noFill/>
          <a:ln>
            <a:noFill/>
          </a:ln>
        </p:spPr>
      </p:pic>
      <p:pic>
        <p:nvPicPr>
          <p:cNvPr id="134" name="Google Shape;134;p22"/>
          <p:cNvPicPr preferRelativeResize="0"/>
          <p:nvPr/>
        </p:nvPicPr>
        <p:blipFill>
          <a:blip r:embed="rId4">
            <a:alphaModFix/>
          </a:blip>
          <a:stretch>
            <a:fillRect/>
          </a:stretch>
        </p:blipFill>
        <p:spPr>
          <a:xfrm>
            <a:off x="93500" y="3246125"/>
            <a:ext cx="1266075" cy="1442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Features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19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Selection</a:t>
            </a:r>
            <a:endParaRPr/>
          </a:p>
        </p:txBody>
      </p:sp>
      <p:graphicFrame>
        <p:nvGraphicFramePr>
          <p:cNvPr id="145" name="Google Shape;145;p24"/>
          <p:cNvGraphicFramePr/>
          <p:nvPr/>
        </p:nvGraphicFramePr>
        <p:xfrm>
          <a:off x="741063" y="1054563"/>
          <a:ext cx="3000000" cy="3000000"/>
        </p:xfrm>
        <a:graphic>
          <a:graphicData uri="http://schemas.openxmlformats.org/drawingml/2006/table">
            <a:tbl>
              <a:tblPr>
                <a:noFill/>
                <a:tableStyleId>{8673A88B-D215-4E5F-82A0-5CF77426A9DE}</a:tableStyleId>
              </a:tblPr>
              <a:tblGrid>
                <a:gridCol w="981650"/>
                <a:gridCol w="3144475"/>
                <a:gridCol w="3535750"/>
              </a:tblGrid>
              <a:tr h="605700">
                <a:tc>
                  <a:txBody>
                    <a:bodyPr/>
                    <a:lstStyle/>
                    <a:p>
                      <a:pPr indent="0" lvl="0" marL="0" rtl="0" algn="ctr">
                        <a:spcBef>
                          <a:spcPts val="0"/>
                        </a:spcBef>
                        <a:spcAft>
                          <a:spcPts val="0"/>
                        </a:spcAft>
                        <a:buNone/>
                      </a:pPr>
                      <a:r>
                        <a:t/>
                      </a:r>
                      <a:endParaRPr sz="1600">
                        <a:solidFill>
                          <a:schemeClr val="accent3"/>
                        </a:solidFill>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500">
                          <a:solidFill>
                            <a:schemeClr val="accent3"/>
                          </a:solidFill>
                          <a:latin typeface="Proxima Nova"/>
                          <a:ea typeface="Proxima Nova"/>
                          <a:cs typeface="Proxima Nova"/>
                          <a:sym typeface="Proxima Nova"/>
                        </a:rPr>
                        <a:t>Use embeddings from a </a:t>
                      </a:r>
                      <a:r>
                        <a:rPr lang="en" sz="1500" u="sng">
                          <a:solidFill>
                            <a:schemeClr val="hlink"/>
                          </a:solidFill>
                          <a:latin typeface="Proxima Nova"/>
                          <a:ea typeface="Proxima Nova"/>
                          <a:cs typeface="Proxima Nova"/>
                          <a:sym typeface="Proxima Nova"/>
                          <a:hlinkClick r:id="rId3"/>
                        </a:rPr>
                        <a:t>pre-trained bird vocalization model</a:t>
                      </a:r>
                      <a:endParaRPr sz="1500">
                        <a:solidFill>
                          <a:schemeClr val="accent3"/>
                        </a:solidFill>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500">
                          <a:solidFill>
                            <a:schemeClr val="accent3"/>
                          </a:solidFill>
                          <a:latin typeface="Proxima Nova"/>
                          <a:ea typeface="Proxima Nova"/>
                          <a:cs typeface="Proxima Nova"/>
                          <a:sym typeface="Proxima Nova"/>
                        </a:rPr>
                        <a:t>Directly extract features from audio</a:t>
                      </a:r>
                      <a:endParaRPr sz="1500">
                        <a:solidFill>
                          <a:schemeClr val="accent3"/>
                        </a:solidFill>
                        <a:latin typeface="Proxima Nova"/>
                        <a:ea typeface="Proxima Nova"/>
                        <a:cs typeface="Proxima Nova"/>
                        <a:sym typeface="Proxima Nova"/>
                      </a:endParaRPr>
                    </a:p>
                  </a:txBody>
                  <a:tcPr marT="91425" marB="91425" marR="91425" marL="91425" anchor="ctr"/>
                </a:tc>
              </a:tr>
              <a:tr h="1265050">
                <a:tc>
                  <a:txBody>
                    <a:bodyPr/>
                    <a:lstStyle/>
                    <a:p>
                      <a:pPr indent="0" lvl="0" marL="0" rtl="0" algn="ctr">
                        <a:spcBef>
                          <a:spcPts val="0"/>
                        </a:spcBef>
                        <a:spcAft>
                          <a:spcPts val="0"/>
                        </a:spcAft>
                        <a:buNone/>
                      </a:pPr>
                      <a:r>
                        <a:rPr lang="en" sz="1600">
                          <a:solidFill>
                            <a:schemeClr val="accent3"/>
                          </a:solidFill>
                          <a:latin typeface="Proxima Nova"/>
                          <a:ea typeface="Proxima Nova"/>
                          <a:cs typeface="Proxima Nova"/>
                          <a:sym typeface="Proxima Nova"/>
                        </a:rPr>
                        <a:t>Pros</a:t>
                      </a:r>
                      <a:endParaRPr sz="1600">
                        <a:solidFill>
                          <a:schemeClr val="accent3"/>
                        </a:solidFill>
                        <a:latin typeface="Proxima Nova"/>
                        <a:ea typeface="Proxima Nova"/>
                        <a:cs typeface="Proxima Nova"/>
                        <a:sym typeface="Proxima Nova"/>
                      </a:endParaRPr>
                    </a:p>
                  </a:txBody>
                  <a:tcPr marT="91425" marB="91425" marR="91425" marL="91425" anchor="ctr"/>
                </a:tc>
                <a:tc>
                  <a:txBody>
                    <a:bodyPr/>
                    <a:lstStyle/>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Accepts raw audio as input</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Embedding output reduces the amount of feature engineering required and ensures reasonable accuracy</a:t>
                      </a:r>
                      <a:endParaRPr sz="1200">
                        <a:solidFill>
                          <a:schemeClr val="accent3"/>
                        </a:solidFill>
                        <a:latin typeface="Proxima Nova"/>
                        <a:ea typeface="Proxima Nova"/>
                        <a:cs typeface="Proxima Nova"/>
                        <a:sym typeface="Proxima Nova"/>
                      </a:endParaRPr>
                    </a:p>
                  </a:txBody>
                  <a:tcPr marT="91425" marB="91425" marR="91425" marL="91425" anchor="ctr"/>
                </a:tc>
                <a:tc>
                  <a:txBody>
                    <a:bodyPr/>
                    <a:lstStyle/>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No data leakage</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Flexible input audio length</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Full visibility and control of input features and architecture</a:t>
                      </a:r>
                      <a:endParaRPr sz="1200">
                        <a:solidFill>
                          <a:schemeClr val="accent3"/>
                        </a:solidFill>
                        <a:latin typeface="Proxima Nova"/>
                        <a:ea typeface="Proxima Nova"/>
                        <a:cs typeface="Proxima Nova"/>
                        <a:sym typeface="Proxima Nova"/>
                      </a:endParaRPr>
                    </a:p>
                    <a:p>
                      <a:pPr indent="0" lvl="0" marL="457200" rtl="0" algn="l">
                        <a:spcBef>
                          <a:spcPts val="0"/>
                        </a:spcBef>
                        <a:spcAft>
                          <a:spcPts val="0"/>
                        </a:spcAft>
                        <a:buNone/>
                      </a:pPr>
                      <a:r>
                        <a:t/>
                      </a:r>
                      <a:endParaRPr sz="1200">
                        <a:solidFill>
                          <a:schemeClr val="accent3"/>
                        </a:solidFill>
                        <a:latin typeface="Proxima Nova"/>
                        <a:ea typeface="Proxima Nova"/>
                        <a:cs typeface="Proxima Nova"/>
                        <a:sym typeface="Proxima Nova"/>
                      </a:endParaRPr>
                    </a:p>
                  </a:txBody>
                  <a:tcPr marT="91425" marB="91425" marR="91425" marL="91425" anchor="ctr"/>
                </a:tc>
              </a:tr>
              <a:tr h="1541375">
                <a:tc>
                  <a:txBody>
                    <a:bodyPr/>
                    <a:lstStyle/>
                    <a:p>
                      <a:pPr indent="0" lvl="0" marL="0" rtl="0" algn="ctr">
                        <a:spcBef>
                          <a:spcPts val="0"/>
                        </a:spcBef>
                        <a:spcAft>
                          <a:spcPts val="0"/>
                        </a:spcAft>
                        <a:buNone/>
                      </a:pPr>
                      <a:r>
                        <a:rPr lang="en" sz="1600">
                          <a:solidFill>
                            <a:schemeClr val="accent3"/>
                          </a:solidFill>
                          <a:latin typeface="Proxima Nova"/>
                          <a:ea typeface="Proxima Nova"/>
                          <a:cs typeface="Proxima Nova"/>
                          <a:sym typeface="Proxima Nova"/>
                        </a:rPr>
                        <a:t>Cons</a:t>
                      </a:r>
                      <a:endParaRPr sz="1600">
                        <a:solidFill>
                          <a:schemeClr val="accent3"/>
                        </a:solidFill>
                        <a:latin typeface="Proxima Nova"/>
                        <a:ea typeface="Proxima Nova"/>
                        <a:cs typeface="Proxima Nova"/>
                        <a:sym typeface="Proxima Nova"/>
                      </a:endParaRPr>
                    </a:p>
                  </a:txBody>
                  <a:tcPr marT="91425" marB="91425" marR="91425" marL="91425" anchor="ctr"/>
                </a:tc>
                <a:tc>
                  <a:txBody>
                    <a:bodyPr/>
                    <a:lstStyle/>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Possible data leakage</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5-second audio inputs required</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Low visibility into model architecture, training process, and sources of bias</a:t>
                      </a:r>
                      <a:endParaRPr sz="1200">
                        <a:solidFill>
                          <a:schemeClr val="accent3"/>
                        </a:solidFill>
                        <a:latin typeface="Proxima Nova"/>
                        <a:ea typeface="Proxima Nova"/>
                        <a:cs typeface="Proxima Nova"/>
                        <a:sym typeface="Proxima Nova"/>
                      </a:endParaRPr>
                    </a:p>
                  </a:txBody>
                  <a:tcPr marT="91425" marB="91425" marR="91425" marL="91425" anchor="ctr"/>
                </a:tc>
                <a:tc>
                  <a:txBody>
                    <a:bodyPr/>
                    <a:lstStyle/>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S</a:t>
                      </a:r>
                      <a:r>
                        <a:rPr lang="en" sz="1200">
                          <a:solidFill>
                            <a:schemeClr val="accent3"/>
                          </a:solidFill>
                          <a:latin typeface="Proxima Nova"/>
                          <a:ea typeface="Proxima Nova"/>
                          <a:cs typeface="Proxima Nova"/>
                          <a:sym typeface="Proxima Nova"/>
                        </a:rPr>
                        <a:t>ubstantial feature engineering required</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Sound-based modeling is a niche topic in ML</a:t>
                      </a:r>
                      <a:endParaRPr sz="1200">
                        <a:solidFill>
                          <a:schemeClr val="accent3"/>
                        </a:solidFill>
                        <a:latin typeface="Proxima Nova"/>
                        <a:ea typeface="Proxima Nova"/>
                        <a:cs typeface="Proxima Nova"/>
                        <a:sym typeface="Proxima Nova"/>
                      </a:endParaRPr>
                    </a:p>
                    <a:p>
                      <a:pPr indent="-304800" lvl="0" marL="457200" rtl="0" algn="l">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More difficult to achieve high accuracy and generalizable models</a:t>
                      </a:r>
                      <a:endParaRPr sz="1200">
                        <a:solidFill>
                          <a:schemeClr val="accent3"/>
                        </a:solidFill>
                        <a:latin typeface="Proxima Nova"/>
                        <a:ea typeface="Proxima Nova"/>
                        <a:cs typeface="Proxima Nova"/>
                        <a:sym typeface="Proxima Nova"/>
                      </a:endParaRPr>
                    </a:p>
                  </a:txBody>
                  <a:tcPr marT="91425" marB="91425" marR="91425" marL="914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311700" y="869525"/>
            <a:ext cx="8520600" cy="36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highlight>
                <a:srgbClr val="FFFFFF"/>
              </a:highlight>
            </a:endParaRPr>
          </a:p>
          <a:p>
            <a:pPr indent="0" lvl="0" marL="0" rtl="0" algn="l">
              <a:spcBef>
                <a:spcPts val="1200"/>
              </a:spcBef>
              <a:spcAft>
                <a:spcPts val="1200"/>
              </a:spcAft>
              <a:buNone/>
            </a:pPr>
            <a:r>
              <a:t/>
            </a:r>
            <a:endParaRPr>
              <a:highlight>
                <a:srgbClr val="FFFFFF"/>
              </a:highlight>
            </a:endParaRPr>
          </a:p>
        </p:txBody>
      </p:sp>
      <p:pic>
        <p:nvPicPr>
          <p:cNvPr id="151" name="Google Shape;151;p25"/>
          <p:cNvPicPr preferRelativeResize="0"/>
          <p:nvPr/>
        </p:nvPicPr>
        <p:blipFill>
          <a:blip r:embed="rId3">
            <a:alphaModFix/>
          </a:blip>
          <a:stretch>
            <a:fillRect/>
          </a:stretch>
        </p:blipFill>
        <p:spPr>
          <a:xfrm>
            <a:off x="73700" y="142500"/>
            <a:ext cx="8931098" cy="4893176"/>
          </a:xfrm>
          <a:prstGeom prst="rect">
            <a:avLst/>
          </a:prstGeom>
          <a:noFill/>
          <a:ln>
            <a:noFill/>
          </a:ln>
        </p:spPr>
      </p:pic>
      <p:pic>
        <p:nvPicPr>
          <p:cNvPr id="152" name="Google Shape;152;p25" title="XC110335.mp3">
            <a:hlinkClick r:id="rId4"/>
          </p:cNvPr>
          <p:cNvPicPr preferRelativeResize="0"/>
          <p:nvPr/>
        </p:nvPicPr>
        <p:blipFill>
          <a:blip r:embed="rId5">
            <a:alphaModFix/>
          </a:blip>
          <a:stretch>
            <a:fillRect/>
          </a:stretch>
        </p:blipFill>
        <p:spPr>
          <a:xfrm>
            <a:off x="8686800" y="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8" name="Google Shape;15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6"/>
          <p:cNvPicPr preferRelativeResize="0"/>
          <p:nvPr/>
        </p:nvPicPr>
        <p:blipFill>
          <a:blip r:embed="rId3">
            <a:alphaModFix/>
          </a:blip>
          <a:stretch>
            <a:fillRect/>
          </a:stretch>
        </p:blipFill>
        <p:spPr>
          <a:xfrm>
            <a:off x="117900" y="147375"/>
            <a:ext cx="8960601" cy="4855775"/>
          </a:xfrm>
          <a:prstGeom prst="rect">
            <a:avLst/>
          </a:prstGeom>
          <a:noFill/>
          <a:ln>
            <a:noFill/>
          </a:ln>
        </p:spPr>
      </p:pic>
      <p:pic>
        <p:nvPicPr>
          <p:cNvPr id="160" name="Google Shape;160;p26" title="XC112689.mp3">
            <a:hlinkClick r:id="rId4"/>
          </p:cNvPr>
          <p:cNvPicPr preferRelativeResize="0"/>
          <p:nvPr/>
        </p:nvPicPr>
        <p:blipFill>
          <a:blip r:embed="rId5">
            <a:alphaModFix/>
          </a:blip>
          <a:stretch>
            <a:fillRect/>
          </a:stretch>
        </p:blipFill>
        <p:spPr>
          <a:xfrm>
            <a:off x="8686800" y="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271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Extraction </a:t>
            </a:r>
            <a:endParaRPr/>
          </a:p>
        </p:txBody>
      </p:sp>
      <p:sp>
        <p:nvSpPr>
          <p:cNvPr id="166" name="Google Shape;166;p27"/>
          <p:cNvSpPr txBox="1"/>
          <p:nvPr>
            <p:ph idx="1" type="body"/>
          </p:nvPr>
        </p:nvSpPr>
        <p:spPr>
          <a:xfrm>
            <a:off x="311700" y="844050"/>
            <a:ext cx="8520600" cy="1078800"/>
          </a:xfrm>
          <a:prstGeom prst="rect">
            <a:avLst/>
          </a:prstGeom>
        </p:spPr>
        <p:txBody>
          <a:bodyPr anchorCtr="0" anchor="t" bIns="91425" lIns="91425" spcFirstLastPara="1" rIns="91425" wrap="square" tIns="91425">
            <a:normAutofit lnSpcReduction="20000"/>
          </a:bodyPr>
          <a:lstStyle/>
          <a:p>
            <a:pPr indent="-317500" lvl="0" marL="457200" rtl="0" algn="l">
              <a:lnSpc>
                <a:spcPct val="100000"/>
              </a:lnSpc>
              <a:spcBef>
                <a:spcPts val="0"/>
              </a:spcBef>
              <a:spcAft>
                <a:spcPts val="0"/>
              </a:spcAft>
              <a:buClr>
                <a:srgbClr val="000000"/>
              </a:buClr>
              <a:buSzPts val="1400"/>
              <a:buFont typeface="Proxima Nova"/>
              <a:buChar char="-"/>
            </a:pPr>
            <a:r>
              <a:rPr lang="en" sz="1400">
                <a:solidFill>
                  <a:srgbClr val="000000"/>
                </a:solidFill>
              </a:rPr>
              <a:t>Extract loudest n seconds from each audio </a:t>
            </a:r>
            <a:r>
              <a:rPr lang="en" sz="1400">
                <a:solidFill>
                  <a:srgbClr val="000000"/>
                </a:solidFill>
              </a:rPr>
              <a:t>based</a:t>
            </a:r>
            <a:r>
              <a:rPr lang="en" sz="1400">
                <a:solidFill>
                  <a:srgbClr val="000000"/>
                </a:solidFill>
              </a:rPr>
              <a:t> on RMS value? </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Proxima Nova"/>
              <a:buChar char="-"/>
            </a:pPr>
            <a:r>
              <a:rPr lang="en" sz="1400">
                <a:solidFill>
                  <a:srgbClr val="000000"/>
                </a:solidFill>
              </a:rPr>
              <a:t>Extract random n seconds from each audio to account for value-adding noise?</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Proxima Nova"/>
              <a:buChar char="-"/>
            </a:pPr>
            <a:r>
              <a:rPr lang="en" sz="1400">
                <a:solidFill>
                  <a:srgbClr val="000000"/>
                </a:solidFill>
              </a:rPr>
              <a:t>Split each audio to n second chunks with m seconds overlap to create more training data?</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PCA, normalization, average MFCC mean?</a:t>
            </a:r>
            <a:endParaRPr sz="1400">
              <a:solidFill>
                <a:srgbClr val="000000"/>
              </a:solidFill>
            </a:endParaRPr>
          </a:p>
          <a:p>
            <a:pPr indent="-317500" lvl="0" marL="457200" rtl="0" algn="l">
              <a:lnSpc>
                <a:spcPct val="100000"/>
              </a:lnSpc>
              <a:spcBef>
                <a:spcPts val="0"/>
              </a:spcBef>
              <a:spcAft>
                <a:spcPts val="0"/>
              </a:spcAft>
              <a:buClr>
                <a:srgbClr val="000000"/>
              </a:buClr>
              <a:buSzPts val="1400"/>
              <a:buFont typeface="Arial"/>
              <a:buChar char="-"/>
            </a:pPr>
            <a:r>
              <a:rPr lang="en" sz="1400">
                <a:solidFill>
                  <a:srgbClr val="000000"/>
                </a:solidFill>
              </a:rPr>
              <a:t>Others?</a:t>
            </a:r>
            <a:endParaRPr sz="1400">
              <a:solidFill>
                <a:srgbClr val="000000"/>
              </a:solidFill>
            </a:endParaRPr>
          </a:p>
        </p:txBody>
      </p:sp>
      <p:grpSp>
        <p:nvGrpSpPr>
          <p:cNvPr id="167" name="Google Shape;167;p27"/>
          <p:cNvGrpSpPr/>
          <p:nvPr/>
        </p:nvGrpSpPr>
        <p:grpSpPr>
          <a:xfrm>
            <a:off x="1770626" y="1807625"/>
            <a:ext cx="5602738" cy="3132000"/>
            <a:chOff x="1770638" y="1807625"/>
            <a:chExt cx="5602738" cy="3132000"/>
          </a:xfrm>
        </p:grpSpPr>
        <p:pic>
          <p:nvPicPr>
            <p:cNvPr id="168" name="Google Shape;168;p27"/>
            <p:cNvPicPr preferRelativeResize="0"/>
            <p:nvPr/>
          </p:nvPicPr>
          <p:blipFill>
            <a:blip r:embed="rId3">
              <a:alphaModFix/>
            </a:blip>
            <a:stretch>
              <a:fillRect/>
            </a:stretch>
          </p:blipFill>
          <p:spPr>
            <a:xfrm>
              <a:off x="1770638" y="1807625"/>
              <a:ext cx="5602725" cy="3132000"/>
            </a:xfrm>
            <a:prstGeom prst="rect">
              <a:avLst/>
            </a:prstGeom>
            <a:noFill/>
            <a:ln>
              <a:noFill/>
            </a:ln>
          </p:spPr>
        </p:pic>
        <p:sp>
          <p:nvSpPr>
            <p:cNvPr id="169" name="Google Shape;169;p27"/>
            <p:cNvSpPr/>
            <p:nvPr/>
          </p:nvSpPr>
          <p:spPr>
            <a:xfrm flipH="1">
              <a:off x="6208776" y="1807625"/>
              <a:ext cx="1164600" cy="3132000"/>
            </a:xfrm>
            <a:prstGeom prst="rect">
              <a:avLst/>
            </a:prstGeom>
            <a:solidFill>
              <a:srgbClr val="D9D9D9">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flipH="1">
              <a:off x="1793250" y="1807625"/>
              <a:ext cx="1586100" cy="3132000"/>
            </a:xfrm>
            <a:prstGeom prst="rect">
              <a:avLst/>
            </a:prstGeom>
            <a:solidFill>
              <a:srgbClr val="D9D9D9">
                <a:alpha val="345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3414125" y="1807625"/>
              <a:ext cx="2760000" cy="31320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Architecture &amp; Evaluation Metrics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aphicFrame>
        <p:nvGraphicFramePr>
          <p:cNvPr id="181" name="Google Shape;181;p29"/>
          <p:cNvGraphicFramePr/>
          <p:nvPr/>
        </p:nvGraphicFramePr>
        <p:xfrm>
          <a:off x="478217" y="156696"/>
          <a:ext cx="3000000" cy="3000000"/>
        </p:xfrm>
        <a:graphic>
          <a:graphicData uri="http://schemas.openxmlformats.org/drawingml/2006/table">
            <a:tbl>
              <a:tblPr>
                <a:noFill/>
                <a:tableStyleId>{8673A88B-D215-4E5F-82A0-5CF77426A9DE}</a:tableStyleId>
              </a:tblPr>
              <a:tblGrid>
                <a:gridCol w="4093775"/>
                <a:gridCol w="4093775"/>
              </a:tblGrid>
              <a:tr h="793500">
                <a:tc>
                  <a:txBody>
                    <a:bodyPr/>
                    <a:lstStyle/>
                    <a:p>
                      <a:pPr indent="0" lvl="0" marL="0" rtl="0" algn="ctr">
                        <a:spcBef>
                          <a:spcPts val="0"/>
                        </a:spcBef>
                        <a:spcAft>
                          <a:spcPts val="0"/>
                        </a:spcAft>
                        <a:buNone/>
                      </a:pPr>
                      <a:r>
                        <a:rPr b="1" lang="en" sz="2100">
                          <a:latin typeface="Proxima Nova"/>
                          <a:ea typeface="Proxima Nova"/>
                          <a:cs typeface="Proxima Nova"/>
                          <a:sym typeface="Proxima Nova"/>
                        </a:rPr>
                        <a:t>Challenges</a:t>
                      </a:r>
                      <a:endParaRPr b="1" sz="2100">
                        <a:latin typeface="Proxima Nova"/>
                        <a:ea typeface="Proxima Nova"/>
                        <a:cs typeface="Proxima Nova"/>
                        <a:sym typeface="Proxima Nova"/>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b="1" lang="en" sz="2100">
                          <a:latin typeface="Proxima Nova"/>
                          <a:ea typeface="Proxima Nova"/>
                          <a:cs typeface="Proxima Nova"/>
                          <a:sym typeface="Proxima Nova"/>
                        </a:rPr>
                        <a:t>Possible Solutions</a:t>
                      </a:r>
                      <a:endParaRPr b="1" sz="2100">
                        <a:latin typeface="Proxima Nova"/>
                        <a:ea typeface="Proxima Nova"/>
                        <a:cs typeface="Proxima Nova"/>
                        <a:sym typeface="Proxima Nova"/>
                      </a:endParaRPr>
                    </a:p>
                  </a:txBody>
                  <a:tcPr marT="91425" marB="91425" marR="91425" marL="91425" anchor="ctr">
                    <a:solidFill>
                      <a:schemeClr val="lt2"/>
                    </a:solidFill>
                  </a:tcPr>
                </a:tc>
              </a:tr>
              <a:tr h="1085550">
                <a:tc>
                  <a:txBody>
                    <a:bodyPr/>
                    <a:lstStyle/>
                    <a:p>
                      <a:pPr indent="0" lvl="0" marL="182880" marR="182880" rtl="0" algn="l">
                        <a:lnSpc>
                          <a:spcPct val="115000"/>
                        </a:lnSpc>
                        <a:spcBef>
                          <a:spcPts val="0"/>
                        </a:spcBef>
                        <a:spcAft>
                          <a:spcPts val="1200"/>
                        </a:spcAft>
                        <a:buNone/>
                      </a:pPr>
                      <a:r>
                        <a:rPr lang="en" sz="1700">
                          <a:solidFill>
                            <a:schemeClr val="dk1"/>
                          </a:solidFill>
                          <a:latin typeface="Proxima Nova"/>
                          <a:ea typeface="Proxima Nova"/>
                          <a:cs typeface="Proxima Nova"/>
                          <a:sym typeface="Proxima Nova"/>
                        </a:rPr>
                        <a:t>Dataset is larger than available RAM on Colab</a:t>
                      </a:r>
                      <a:endParaRPr sz="1300">
                        <a:solidFill>
                          <a:schemeClr val="dk1"/>
                        </a:solidFill>
                        <a:latin typeface="Proxima Nova"/>
                        <a:ea typeface="Proxima Nova"/>
                        <a:cs typeface="Proxima Nova"/>
                        <a:sym typeface="Proxima Nova"/>
                      </a:endParaRPr>
                    </a:p>
                  </a:txBody>
                  <a:tcPr marT="91425" marB="91425" marR="91425" marL="91425">
                    <a:solidFill>
                      <a:srgbClr val="F4CCCC"/>
                    </a:solidFill>
                  </a:tcPr>
                </a:tc>
                <a:tc>
                  <a:txBody>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Use only a portion of the available recordings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File streaming</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Downsample from 32 to 16 KHz (or lower)</a:t>
                      </a:r>
                      <a:endParaRPr>
                        <a:solidFill>
                          <a:schemeClr val="dk1"/>
                        </a:solidFill>
                        <a:latin typeface="Proxima Nova"/>
                        <a:ea typeface="Proxima Nova"/>
                        <a:cs typeface="Proxima Nova"/>
                        <a:sym typeface="Proxima Nova"/>
                      </a:endParaRPr>
                    </a:p>
                  </a:txBody>
                  <a:tcPr marT="91425" marB="91425" marR="91425" marL="91425">
                    <a:solidFill>
                      <a:srgbClr val="A1F4C8"/>
                    </a:solidFill>
                  </a:tcPr>
                </a:tc>
              </a:tr>
              <a:tr h="574450">
                <a:tc>
                  <a:txBody>
                    <a:bodyPr/>
                    <a:lstStyle/>
                    <a:p>
                      <a:pPr indent="0" lvl="0" marL="182880" marR="182880" rtl="0" algn="l">
                        <a:lnSpc>
                          <a:spcPct val="115000"/>
                        </a:lnSpc>
                        <a:spcBef>
                          <a:spcPts val="0"/>
                        </a:spcBef>
                        <a:spcAft>
                          <a:spcPts val="1200"/>
                        </a:spcAft>
                        <a:buNone/>
                      </a:pPr>
                      <a:r>
                        <a:rPr lang="en" sz="1700">
                          <a:solidFill>
                            <a:schemeClr val="dk1"/>
                          </a:solidFill>
                          <a:latin typeface="Proxima Nova"/>
                          <a:ea typeface="Proxima Nova"/>
                          <a:cs typeface="Proxima Nova"/>
                          <a:sym typeface="Proxima Nova"/>
                        </a:rPr>
                        <a:t>L</a:t>
                      </a:r>
                      <a:r>
                        <a:rPr lang="en" sz="1700">
                          <a:solidFill>
                            <a:schemeClr val="dk1"/>
                          </a:solidFill>
                          <a:latin typeface="Proxima Nova"/>
                          <a:ea typeface="Proxima Nova"/>
                          <a:cs typeface="Proxima Nova"/>
                          <a:sym typeface="Proxima Nova"/>
                        </a:rPr>
                        <a:t>oading audio to memory is very slow</a:t>
                      </a:r>
                      <a:endParaRPr sz="1300">
                        <a:solidFill>
                          <a:schemeClr val="dk1"/>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F4CCCC"/>
                    </a:solidFill>
                  </a:tcPr>
                </a:tc>
                <a:tc>
                  <a:txBody>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Store audio as numpy (.npy) files</a:t>
                      </a:r>
                      <a:endParaRPr>
                        <a:solidFill>
                          <a:schemeClr val="dk1"/>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A1F4C8"/>
                    </a:solidFill>
                  </a:tcPr>
                </a:tc>
              </a:tr>
              <a:tr h="831725">
                <a:tc>
                  <a:txBody>
                    <a:bodyPr/>
                    <a:lstStyle/>
                    <a:p>
                      <a:pPr indent="0" lvl="0" marL="182880" marR="182880" rtl="0" algn="l">
                        <a:lnSpc>
                          <a:spcPct val="115000"/>
                        </a:lnSpc>
                        <a:spcBef>
                          <a:spcPts val="0"/>
                        </a:spcBef>
                        <a:spcAft>
                          <a:spcPts val="1200"/>
                        </a:spcAft>
                        <a:buNone/>
                      </a:pPr>
                      <a:r>
                        <a:rPr lang="en" sz="1700">
                          <a:solidFill>
                            <a:schemeClr val="dk1"/>
                          </a:solidFill>
                          <a:latin typeface="Proxima Nova"/>
                          <a:ea typeface="Proxima Nova"/>
                          <a:cs typeface="Proxima Nova"/>
                          <a:sym typeface="Proxima Nova"/>
                        </a:rPr>
                        <a:t>Some recordings are much longer than others</a:t>
                      </a:r>
                      <a:endParaRPr sz="1700">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Throw away any under 5 seconds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Select only portions of longer recordings</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1F4C8"/>
                    </a:solidFill>
                  </a:tcPr>
                </a:tc>
              </a:tr>
              <a:tr h="1219150">
                <a:tc>
                  <a:txBody>
                    <a:bodyPr/>
                    <a:lstStyle/>
                    <a:p>
                      <a:pPr indent="0" lvl="0" marL="182880" marR="182880" rtl="0" algn="l">
                        <a:lnSpc>
                          <a:spcPct val="115000"/>
                        </a:lnSpc>
                        <a:spcBef>
                          <a:spcPts val="0"/>
                        </a:spcBef>
                        <a:spcAft>
                          <a:spcPts val="1200"/>
                        </a:spcAft>
                        <a:buNone/>
                      </a:pPr>
                      <a:r>
                        <a:rPr lang="en" sz="1700">
                          <a:solidFill>
                            <a:schemeClr val="dk1"/>
                          </a:solidFill>
                          <a:latin typeface="Proxima Nova"/>
                          <a:ea typeface="Proxima Nova"/>
                          <a:cs typeface="Proxima Nova"/>
                          <a:sym typeface="Proxima Nova"/>
                        </a:rPr>
                        <a:t>Total recording duration varies significantly by class</a:t>
                      </a:r>
                      <a:endParaRPr sz="1700">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Select equal number of sample clips from each class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Apply class-based loss scaling during training</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A1F4C8"/>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40475" y="87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Train/Test Split</a:t>
            </a:r>
            <a:endParaRPr/>
          </a:p>
        </p:txBody>
      </p:sp>
      <p:pic>
        <p:nvPicPr>
          <p:cNvPr id="187" name="Google Shape;187;p30" title="Points scored"/>
          <p:cNvPicPr preferRelativeResize="0"/>
          <p:nvPr/>
        </p:nvPicPr>
        <p:blipFill>
          <a:blip r:embed="rId3">
            <a:alphaModFix/>
          </a:blip>
          <a:stretch>
            <a:fillRect/>
          </a:stretch>
        </p:blipFill>
        <p:spPr>
          <a:xfrm>
            <a:off x="4880750" y="703626"/>
            <a:ext cx="4263249" cy="3883101"/>
          </a:xfrm>
          <a:prstGeom prst="rect">
            <a:avLst/>
          </a:prstGeom>
          <a:noFill/>
          <a:ln>
            <a:noFill/>
          </a:ln>
        </p:spPr>
      </p:pic>
      <p:pic>
        <p:nvPicPr>
          <p:cNvPr id="188" name="Google Shape;188;p30"/>
          <p:cNvPicPr preferRelativeResize="0"/>
          <p:nvPr/>
        </p:nvPicPr>
        <p:blipFill>
          <a:blip r:embed="rId4">
            <a:alphaModFix/>
          </a:blip>
          <a:stretch>
            <a:fillRect/>
          </a:stretch>
        </p:blipFill>
        <p:spPr>
          <a:xfrm>
            <a:off x="826407" y="1239808"/>
            <a:ext cx="291740" cy="300223"/>
          </a:xfrm>
          <a:prstGeom prst="rect">
            <a:avLst/>
          </a:prstGeom>
          <a:noFill/>
          <a:ln>
            <a:noFill/>
          </a:ln>
        </p:spPr>
      </p:pic>
      <p:pic>
        <p:nvPicPr>
          <p:cNvPr id="189" name="Google Shape;189;p30"/>
          <p:cNvPicPr preferRelativeResize="0"/>
          <p:nvPr/>
        </p:nvPicPr>
        <p:blipFill>
          <a:blip r:embed="rId4">
            <a:alphaModFix/>
          </a:blip>
          <a:stretch>
            <a:fillRect/>
          </a:stretch>
        </p:blipFill>
        <p:spPr>
          <a:xfrm>
            <a:off x="826407" y="1589870"/>
            <a:ext cx="291740" cy="300223"/>
          </a:xfrm>
          <a:prstGeom prst="rect">
            <a:avLst/>
          </a:prstGeom>
          <a:noFill/>
          <a:ln>
            <a:noFill/>
          </a:ln>
        </p:spPr>
      </p:pic>
      <p:pic>
        <p:nvPicPr>
          <p:cNvPr id="190" name="Google Shape;190;p30"/>
          <p:cNvPicPr preferRelativeResize="0"/>
          <p:nvPr/>
        </p:nvPicPr>
        <p:blipFill>
          <a:blip r:embed="rId4">
            <a:alphaModFix/>
          </a:blip>
          <a:stretch>
            <a:fillRect/>
          </a:stretch>
        </p:blipFill>
        <p:spPr>
          <a:xfrm>
            <a:off x="826407" y="1939932"/>
            <a:ext cx="291740" cy="300223"/>
          </a:xfrm>
          <a:prstGeom prst="rect">
            <a:avLst/>
          </a:prstGeom>
          <a:noFill/>
          <a:ln>
            <a:noFill/>
          </a:ln>
        </p:spPr>
      </p:pic>
      <p:pic>
        <p:nvPicPr>
          <p:cNvPr id="191" name="Google Shape;191;p30"/>
          <p:cNvPicPr preferRelativeResize="0"/>
          <p:nvPr/>
        </p:nvPicPr>
        <p:blipFill>
          <a:blip r:embed="rId4">
            <a:alphaModFix/>
          </a:blip>
          <a:stretch>
            <a:fillRect/>
          </a:stretch>
        </p:blipFill>
        <p:spPr>
          <a:xfrm>
            <a:off x="826407" y="2428462"/>
            <a:ext cx="291740" cy="300223"/>
          </a:xfrm>
          <a:prstGeom prst="rect">
            <a:avLst/>
          </a:prstGeom>
          <a:noFill/>
          <a:ln>
            <a:noFill/>
          </a:ln>
        </p:spPr>
      </p:pic>
      <p:pic>
        <p:nvPicPr>
          <p:cNvPr id="192" name="Google Shape;192;p30"/>
          <p:cNvPicPr preferRelativeResize="0"/>
          <p:nvPr/>
        </p:nvPicPr>
        <p:blipFill>
          <a:blip r:embed="rId4">
            <a:alphaModFix/>
          </a:blip>
          <a:stretch>
            <a:fillRect/>
          </a:stretch>
        </p:blipFill>
        <p:spPr>
          <a:xfrm>
            <a:off x="826407" y="2778524"/>
            <a:ext cx="291740" cy="300223"/>
          </a:xfrm>
          <a:prstGeom prst="rect">
            <a:avLst/>
          </a:prstGeom>
          <a:noFill/>
          <a:ln>
            <a:noFill/>
          </a:ln>
        </p:spPr>
      </p:pic>
      <p:pic>
        <p:nvPicPr>
          <p:cNvPr id="193" name="Google Shape;193;p30"/>
          <p:cNvPicPr preferRelativeResize="0"/>
          <p:nvPr/>
        </p:nvPicPr>
        <p:blipFill>
          <a:blip r:embed="rId4">
            <a:alphaModFix/>
          </a:blip>
          <a:stretch>
            <a:fillRect/>
          </a:stretch>
        </p:blipFill>
        <p:spPr>
          <a:xfrm>
            <a:off x="826407" y="3128593"/>
            <a:ext cx="291740" cy="300223"/>
          </a:xfrm>
          <a:prstGeom prst="rect">
            <a:avLst/>
          </a:prstGeom>
          <a:noFill/>
          <a:ln>
            <a:noFill/>
          </a:ln>
        </p:spPr>
      </p:pic>
      <p:pic>
        <p:nvPicPr>
          <p:cNvPr id="194" name="Google Shape;194;p30"/>
          <p:cNvPicPr preferRelativeResize="0"/>
          <p:nvPr/>
        </p:nvPicPr>
        <p:blipFill>
          <a:blip r:embed="rId4">
            <a:alphaModFix/>
          </a:blip>
          <a:stretch>
            <a:fillRect/>
          </a:stretch>
        </p:blipFill>
        <p:spPr>
          <a:xfrm>
            <a:off x="826407" y="3478655"/>
            <a:ext cx="291740" cy="300223"/>
          </a:xfrm>
          <a:prstGeom prst="rect">
            <a:avLst/>
          </a:prstGeom>
          <a:noFill/>
          <a:ln>
            <a:noFill/>
          </a:ln>
        </p:spPr>
      </p:pic>
      <p:pic>
        <p:nvPicPr>
          <p:cNvPr id="195" name="Google Shape;195;p30"/>
          <p:cNvPicPr preferRelativeResize="0"/>
          <p:nvPr/>
        </p:nvPicPr>
        <p:blipFill>
          <a:blip r:embed="rId4">
            <a:alphaModFix/>
          </a:blip>
          <a:stretch>
            <a:fillRect/>
          </a:stretch>
        </p:blipFill>
        <p:spPr>
          <a:xfrm>
            <a:off x="826407" y="3828717"/>
            <a:ext cx="291740" cy="300223"/>
          </a:xfrm>
          <a:prstGeom prst="rect">
            <a:avLst/>
          </a:prstGeom>
          <a:noFill/>
          <a:ln>
            <a:noFill/>
          </a:ln>
        </p:spPr>
      </p:pic>
      <p:pic>
        <p:nvPicPr>
          <p:cNvPr id="196" name="Google Shape;196;p30"/>
          <p:cNvPicPr preferRelativeResize="0"/>
          <p:nvPr/>
        </p:nvPicPr>
        <p:blipFill>
          <a:blip r:embed="rId4">
            <a:alphaModFix/>
          </a:blip>
          <a:stretch>
            <a:fillRect/>
          </a:stretch>
        </p:blipFill>
        <p:spPr>
          <a:xfrm>
            <a:off x="826407" y="4178779"/>
            <a:ext cx="291740" cy="300223"/>
          </a:xfrm>
          <a:prstGeom prst="rect">
            <a:avLst/>
          </a:prstGeom>
          <a:noFill/>
          <a:ln>
            <a:noFill/>
          </a:ln>
        </p:spPr>
      </p:pic>
      <p:pic>
        <p:nvPicPr>
          <p:cNvPr id="197" name="Google Shape;197;p30"/>
          <p:cNvPicPr preferRelativeResize="0"/>
          <p:nvPr/>
        </p:nvPicPr>
        <p:blipFill>
          <a:blip r:embed="rId4">
            <a:alphaModFix/>
          </a:blip>
          <a:stretch>
            <a:fillRect/>
          </a:stretch>
        </p:blipFill>
        <p:spPr>
          <a:xfrm>
            <a:off x="826407" y="4528840"/>
            <a:ext cx="291740" cy="300223"/>
          </a:xfrm>
          <a:prstGeom prst="rect">
            <a:avLst/>
          </a:prstGeom>
          <a:noFill/>
          <a:ln>
            <a:noFill/>
          </a:ln>
        </p:spPr>
      </p:pic>
      <p:pic>
        <p:nvPicPr>
          <p:cNvPr id="198" name="Google Shape;198;p30"/>
          <p:cNvPicPr preferRelativeResize="0"/>
          <p:nvPr/>
        </p:nvPicPr>
        <p:blipFill>
          <a:blip r:embed="rId4">
            <a:alphaModFix/>
          </a:blip>
          <a:stretch>
            <a:fillRect/>
          </a:stretch>
        </p:blipFill>
        <p:spPr>
          <a:xfrm>
            <a:off x="1773351" y="1243271"/>
            <a:ext cx="291740" cy="300223"/>
          </a:xfrm>
          <a:prstGeom prst="rect">
            <a:avLst/>
          </a:prstGeom>
          <a:noFill/>
          <a:ln>
            <a:noFill/>
          </a:ln>
        </p:spPr>
      </p:pic>
      <p:pic>
        <p:nvPicPr>
          <p:cNvPr id="199" name="Google Shape;199;p30"/>
          <p:cNvPicPr preferRelativeResize="0"/>
          <p:nvPr/>
        </p:nvPicPr>
        <p:blipFill>
          <a:blip r:embed="rId4">
            <a:alphaModFix/>
          </a:blip>
          <a:stretch>
            <a:fillRect/>
          </a:stretch>
        </p:blipFill>
        <p:spPr>
          <a:xfrm>
            <a:off x="1773351" y="1593333"/>
            <a:ext cx="291740" cy="300223"/>
          </a:xfrm>
          <a:prstGeom prst="rect">
            <a:avLst/>
          </a:prstGeom>
          <a:noFill/>
          <a:ln>
            <a:noFill/>
          </a:ln>
        </p:spPr>
      </p:pic>
      <p:pic>
        <p:nvPicPr>
          <p:cNvPr id="200" name="Google Shape;200;p30"/>
          <p:cNvPicPr preferRelativeResize="0"/>
          <p:nvPr/>
        </p:nvPicPr>
        <p:blipFill>
          <a:blip r:embed="rId4">
            <a:alphaModFix/>
          </a:blip>
          <a:stretch>
            <a:fillRect/>
          </a:stretch>
        </p:blipFill>
        <p:spPr>
          <a:xfrm>
            <a:off x="1773351" y="1943395"/>
            <a:ext cx="291740" cy="300223"/>
          </a:xfrm>
          <a:prstGeom prst="rect">
            <a:avLst/>
          </a:prstGeom>
          <a:noFill/>
          <a:ln>
            <a:noFill/>
          </a:ln>
        </p:spPr>
      </p:pic>
      <p:pic>
        <p:nvPicPr>
          <p:cNvPr id="201" name="Google Shape;201;p30"/>
          <p:cNvPicPr preferRelativeResize="0"/>
          <p:nvPr/>
        </p:nvPicPr>
        <p:blipFill>
          <a:blip r:embed="rId4">
            <a:alphaModFix/>
          </a:blip>
          <a:stretch>
            <a:fillRect/>
          </a:stretch>
        </p:blipFill>
        <p:spPr>
          <a:xfrm>
            <a:off x="1773351" y="2431925"/>
            <a:ext cx="291740" cy="300223"/>
          </a:xfrm>
          <a:prstGeom prst="rect">
            <a:avLst/>
          </a:prstGeom>
          <a:noFill/>
          <a:ln>
            <a:noFill/>
          </a:ln>
        </p:spPr>
      </p:pic>
      <p:pic>
        <p:nvPicPr>
          <p:cNvPr id="202" name="Google Shape;202;p30"/>
          <p:cNvPicPr preferRelativeResize="0"/>
          <p:nvPr/>
        </p:nvPicPr>
        <p:blipFill>
          <a:blip r:embed="rId4">
            <a:alphaModFix/>
          </a:blip>
          <a:stretch>
            <a:fillRect/>
          </a:stretch>
        </p:blipFill>
        <p:spPr>
          <a:xfrm>
            <a:off x="1773351" y="2781987"/>
            <a:ext cx="291740" cy="300223"/>
          </a:xfrm>
          <a:prstGeom prst="rect">
            <a:avLst/>
          </a:prstGeom>
          <a:noFill/>
          <a:ln>
            <a:noFill/>
          </a:ln>
        </p:spPr>
      </p:pic>
      <p:pic>
        <p:nvPicPr>
          <p:cNvPr id="203" name="Google Shape;203;p30"/>
          <p:cNvPicPr preferRelativeResize="0"/>
          <p:nvPr/>
        </p:nvPicPr>
        <p:blipFill>
          <a:blip r:embed="rId4">
            <a:alphaModFix/>
          </a:blip>
          <a:stretch>
            <a:fillRect/>
          </a:stretch>
        </p:blipFill>
        <p:spPr>
          <a:xfrm>
            <a:off x="1773351" y="3132056"/>
            <a:ext cx="291740" cy="300223"/>
          </a:xfrm>
          <a:prstGeom prst="rect">
            <a:avLst/>
          </a:prstGeom>
          <a:noFill/>
          <a:ln>
            <a:noFill/>
          </a:ln>
        </p:spPr>
      </p:pic>
      <p:pic>
        <p:nvPicPr>
          <p:cNvPr id="204" name="Google Shape;204;p30"/>
          <p:cNvPicPr preferRelativeResize="0"/>
          <p:nvPr/>
        </p:nvPicPr>
        <p:blipFill>
          <a:blip r:embed="rId4">
            <a:alphaModFix/>
          </a:blip>
          <a:stretch>
            <a:fillRect/>
          </a:stretch>
        </p:blipFill>
        <p:spPr>
          <a:xfrm>
            <a:off x="1773351" y="3482118"/>
            <a:ext cx="291740" cy="300223"/>
          </a:xfrm>
          <a:prstGeom prst="rect">
            <a:avLst/>
          </a:prstGeom>
          <a:noFill/>
          <a:ln>
            <a:noFill/>
          </a:ln>
        </p:spPr>
      </p:pic>
      <p:pic>
        <p:nvPicPr>
          <p:cNvPr id="205" name="Google Shape;205;p30"/>
          <p:cNvPicPr preferRelativeResize="0"/>
          <p:nvPr/>
        </p:nvPicPr>
        <p:blipFill>
          <a:blip r:embed="rId4">
            <a:alphaModFix/>
          </a:blip>
          <a:stretch>
            <a:fillRect/>
          </a:stretch>
        </p:blipFill>
        <p:spPr>
          <a:xfrm>
            <a:off x="1773351" y="3832180"/>
            <a:ext cx="291740" cy="300223"/>
          </a:xfrm>
          <a:prstGeom prst="rect">
            <a:avLst/>
          </a:prstGeom>
          <a:noFill/>
          <a:ln>
            <a:noFill/>
          </a:ln>
        </p:spPr>
      </p:pic>
      <p:pic>
        <p:nvPicPr>
          <p:cNvPr id="206" name="Google Shape;206;p30"/>
          <p:cNvPicPr preferRelativeResize="0"/>
          <p:nvPr/>
        </p:nvPicPr>
        <p:blipFill>
          <a:blip r:embed="rId4">
            <a:alphaModFix/>
          </a:blip>
          <a:stretch>
            <a:fillRect/>
          </a:stretch>
        </p:blipFill>
        <p:spPr>
          <a:xfrm>
            <a:off x="1773351" y="4182242"/>
            <a:ext cx="291740" cy="300223"/>
          </a:xfrm>
          <a:prstGeom prst="rect">
            <a:avLst/>
          </a:prstGeom>
          <a:noFill/>
          <a:ln>
            <a:noFill/>
          </a:ln>
        </p:spPr>
      </p:pic>
      <p:pic>
        <p:nvPicPr>
          <p:cNvPr id="207" name="Google Shape;207;p30"/>
          <p:cNvPicPr preferRelativeResize="0"/>
          <p:nvPr/>
        </p:nvPicPr>
        <p:blipFill>
          <a:blip r:embed="rId4">
            <a:alphaModFix/>
          </a:blip>
          <a:stretch>
            <a:fillRect/>
          </a:stretch>
        </p:blipFill>
        <p:spPr>
          <a:xfrm>
            <a:off x="1773351" y="4532303"/>
            <a:ext cx="291740" cy="300223"/>
          </a:xfrm>
          <a:prstGeom prst="rect">
            <a:avLst/>
          </a:prstGeom>
          <a:noFill/>
          <a:ln>
            <a:noFill/>
          </a:ln>
        </p:spPr>
      </p:pic>
      <p:pic>
        <p:nvPicPr>
          <p:cNvPr id="208" name="Google Shape;208;p30"/>
          <p:cNvPicPr preferRelativeResize="0"/>
          <p:nvPr/>
        </p:nvPicPr>
        <p:blipFill>
          <a:blip r:embed="rId4">
            <a:alphaModFix/>
          </a:blip>
          <a:stretch>
            <a:fillRect/>
          </a:stretch>
        </p:blipFill>
        <p:spPr>
          <a:xfrm>
            <a:off x="2738884" y="1243271"/>
            <a:ext cx="291740" cy="300223"/>
          </a:xfrm>
          <a:prstGeom prst="rect">
            <a:avLst/>
          </a:prstGeom>
          <a:noFill/>
          <a:ln>
            <a:noFill/>
          </a:ln>
        </p:spPr>
      </p:pic>
      <p:pic>
        <p:nvPicPr>
          <p:cNvPr id="209" name="Google Shape;209;p30"/>
          <p:cNvPicPr preferRelativeResize="0"/>
          <p:nvPr/>
        </p:nvPicPr>
        <p:blipFill>
          <a:blip r:embed="rId4">
            <a:alphaModFix/>
          </a:blip>
          <a:stretch>
            <a:fillRect/>
          </a:stretch>
        </p:blipFill>
        <p:spPr>
          <a:xfrm>
            <a:off x="2738884" y="1593333"/>
            <a:ext cx="291740" cy="300223"/>
          </a:xfrm>
          <a:prstGeom prst="rect">
            <a:avLst/>
          </a:prstGeom>
          <a:noFill/>
          <a:ln>
            <a:noFill/>
          </a:ln>
        </p:spPr>
      </p:pic>
      <p:pic>
        <p:nvPicPr>
          <p:cNvPr id="210" name="Google Shape;210;p30"/>
          <p:cNvPicPr preferRelativeResize="0"/>
          <p:nvPr/>
        </p:nvPicPr>
        <p:blipFill>
          <a:blip r:embed="rId4">
            <a:alphaModFix/>
          </a:blip>
          <a:stretch>
            <a:fillRect/>
          </a:stretch>
        </p:blipFill>
        <p:spPr>
          <a:xfrm>
            <a:off x="2738884" y="1943395"/>
            <a:ext cx="291740" cy="300223"/>
          </a:xfrm>
          <a:prstGeom prst="rect">
            <a:avLst/>
          </a:prstGeom>
          <a:noFill/>
          <a:ln>
            <a:noFill/>
          </a:ln>
        </p:spPr>
      </p:pic>
      <p:pic>
        <p:nvPicPr>
          <p:cNvPr id="211" name="Google Shape;211;p30"/>
          <p:cNvPicPr preferRelativeResize="0"/>
          <p:nvPr/>
        </p:nvPicPr>
        <p:blipFill>
          <a:blip r:embed="rId4">
            <a:alphaModFix/>
          </a:blip>
          <a:stretch>
            <a:fillRect/>
          </a:stretch>
        </p:blipFill>
        <p:spPr>
          <a:xfrm>
            <a:off x="2738884" y="2431925"/>
            <a:ext cx="291740" cy="300223"/>
          </a:xfrm>
          <a:prstGeom prst="rect">
            <a:avLst/>
          </a:prstGeom>
          <a:noFill/>
          <a:ln>
            <a:noFill/>
          </a:ln>
        </p:spPr>
      </p:pic>
      <p:pic>
        <p:nvPicPr>
          <p:cNvPr id="212" name="Google Shape;212;p30"/>
          <p:cNvPicPr preferRelativeResize="0"/>
          <p:nvPr/>
        </p:nvPicPr>
        <p:blipFill>
          <a:blip r:embed="rId4">
            <a:alphaModFix/>
          </a:blip>
          <a:stretch>
            <a:fillRect/>
          </a:stretch>
        </p:blipFill>
        <p:spPr>
          <a:xfrm>
            <a:off x="2738884" y="2781987"/>
            <a:ext cx="291740" cy="300223"/>
          </a:xfrm>
          <a:prstGeom prst="rect">
            <a:avLst/>
          </a:prstGeom>
          <a:noFill/>
          <a:ln>
            <a:noFill/>
          </a:ln>
        </p:spPr>
      </p:pic>
      <p:pic>
        <p:nvPicPr>
          <p:cNvPr id="213" name="Google Shape;213;p30"/>
          <p:cNvPicPr preferRelativeResize="0"/>
          <p:nvPr/>
        </p:nvPicPr>
        <p:blipFill>
          <a:blip r:embed="rId4">
            <a:alphaModFix/>
          </a:blip>
          <a:stretch>
            <a:fillRect/>
          </a:stretch>
        </p:blipFill>
        <p:spPr>
          <a:xfrm>
            <a:off x="2738884" y="3132056"/>
            <a:ext cx="291740" cy="300223"/>
          </a:xfrm>
          <a:prstGeom prst="rect">
            <a:avLst/>
          </a:prstGeom>
          <a:noFill/>
          <a:ln>
            <a:noFill/>
          </a:ln>
        </p:spPr>
      </p:pic>
      <p:pic>
        <p:nvPicPr>
          <p:cNvPr id="214" name="Google Shape;214;p30"/>
          <p:cNvPicPr preferRelativeResize="0"/>
          <p:nvPr/>
        </p:nvPicPr>
        <p:blipFill>
          <a:blip r:embed="rId4">
            <a:alphaModFix/>
          </a:blip>
          <a:stretch>
            <a:fillRect/>
          </a:stretch>
        </p:blipFill>
        <p:spPr>
          <a:xfrm>
            <a:off x="2738884" y="3482118"/>
            <a:ext cx="291740" cy="300223"/>
          </a:xfrm>
          <a:prstGeom prst="rect">
            <a:avLst/>
          </a:prstGeom>
          <a:noFill/>
          <a:ln>
            <a:noFill/>
          </a:ln>
        </p:spPr>
      </p:pic>
      <p:pic>
        <p:nvPicPr>
          <p:cNvPr id="215" name="Google Shape;215;p30"/>
          <p:cNvPicPr preferRelativeResize="0"/>
          <p:nvPr/>
        </p:nvPicPr>
        <p:blipFill>
          <a:blip r:embed="rId4">
            <a:alphaModFix/>
          </a:blip>
          <a:stretch>
            <a:fillRect/>
          </a:stretch>
        </p:blipFill>
        <p:spPr>
          <a:xfrm>
            <a:off x="2738884" y="3832180"/>
            <a:ext cx="291740" cy="300223"/>
          </a:xfrm>
          <a:prstGeom prst="rect">
            <a:avLst/>
          </a:prstGeom>
          <a:noFill/>
          <a:ln>
            <a:noFill/>
          </a:ln>
        </p:spPr>
      </p:pic>
      <p:pic>
        <p:nvPicPr>
          <p:cNvPr id="216" name="Google Shape;216;p30"/>
          <p:cNvPicPr preferRelativeResize="0"/>
          <p:nvPr/>
        </p:nvPicPr>
        <p:blipFill>
          <a:blip r:embed="rId4">
            <a:alphaModFix/>
          </a:blip>
          <a:stretch>
            <a:fillRect/>
          </a:stretch>
        </p:blipFill>
        <p:spPr>
          <a:xfrm>
            <a:off x="2738884" y="4182242"/>
            <a:ext cx="291740" cy="300223"/>
          </a:xfrm>
          <a:prstGeom prst="rect">
            <a:avLst/>
          </a:prstGeom>
          <a:noFill/>
          <a:ln>
            <a:noFill/>
          </a:ln>
        </p:spPr>
      </p:pic>
      <p:pic>
        <p:nvPicPr>
          <p:cNvPr id="217" name="Google Shape;217;p30"/>
          <p:cNvPicPr preferRelativeResize="0"/>
          <p:nvPr/>
        </p:nvPicPr>
        <p:blipFill>
          <a:blip r:embed="rId4">
            <a:alphaModFix/>
          </a:blip>
          <a:stretch>
            <a:fillRect/>
          </a:stretch>
        </p:blipFill>
        <p:spPr>
          <a:xfrm>
            <a:off x="2738884" y="4532303"/>
            <a:ext cx="291740" cy="300223"/>
          </a:xfrm>
          <a:prstGeom prst="rect">
            <a:avLst/>
          </a:prstGeom>
          <a:noFill/>
          <a:ln>
            <a:noFill/>
          </a:ln>
        </p:spPr>
      </p:pic>
      <p:sp>
        <p:nvSpPr>
          <p:cNvPr id="218" name="Google Shape;218;p30"/>
          <p:cNvSpPr txBox="1"/>
          <p:nvPr/>
        </p:nvSpPr>
        <p:spPr>
          <a:xfrm>
            <a:off x="523666" y="703625"/>
            <a:ext cx="89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Thrush</a:t>
            </a:r>
            <a:endParaRPr sz="1000">
              <a:latin typeface="Proxima Nova"/>
              <a:ea typeface="Proxima Nova"/>
              <a:cs typeface="Proxima Nova"/>
              <a:sym typeface="Proxima Nova"/>
            </a:endParaRPr>
          </a:p>
          <a:p>
            <a:pPr indent="0" lvl="0" marL="0" rtl="0" algn="ctr">
              <a:spcBef>
                <a:spcPts val="0"/>
              </a:spcBef>
              <a:spcAft>
                <a:spcPts val="0"/>
              </a:spcAft>
              <a:buNone/>
            </a:pPr>
            <a:r>
              <a:rPr lang="en" sz="1000">
                <a:latin typeface="Proxima Nova"/>
                <a:ea typeface="Proxima Nova"/>
                <a:cs typeface="Proxima Nova"/>
                <a:sym typeface="Proxima Nova"/>
              </a:rPr>
              <a:t>Nightingale</a:t>
            </a:r>
            <a:endParaRPr sz="1000">
              <a:latin typeface="Proxima Nova"/>
              <a:ea typeface="Proxima Nova"/>
              <a:cs typeface="Proxima Nova"/>
              <a:sym typeface="Proxima Nova"/>
            </a:endParaRPr>
          </a:p>
        </p:txBody>
      </p:sp>
      <p:sp>
        <p:nvSpPr>
          <p:cNvPr id="219" name="Google Shape;219;p30"/>
          <p:cNvSpPr txBox="1"/>
          <p:nvPr/>
        </p:nvSpPr>
        <p:spPr>
          <a:xfrm>
            <a:off x="1470611" y="703625"/>
            <a:ext cx="897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Willow Warbler</a:t>
            </a:r>
            <a:endParaRPr sz="1000">
              <a:latin typeface="Proxima Nova"/>
              <a:ea typeface="Proxima Nova"/>
              <a:cs typeface="Proxima Nova"/>
              <a:sym typeface="Proxima Nova"/>
            </a:endParaRPr>
          </a:p>
        </p:txBody>
      </p:sp>
      <p:sp>
        <p:nvSpPr>
          <p:cNvPr id="220" name="Google Shape;220;p30"/>
          <p:cNvSpPr txBox="1"/>
          <p:nvPr/>
        </p:nvSpPr>
        <p:spPr>
          <a:xfrm>
            <a:off x="2308599" y="714263"/>
            <a:ext cx="1152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Proxima Nova"/>
                <a:ea typeface="Proxima Nova"/>
                <a:cs typeface="Proxima Nova"/>
                <a:sym typeface="Proxima Nova"/>
              </a:rPr>
              <a:t>Western Yellow Wagtail</a:t>
            </a:r>
            <a:endParaRPr sz="1000">
              <a:latin typeface="Proxima Nova"/>
              <a:ea typeface="Proxima Nova"/>
              <a:cs typeface="Proxima Nova"/>
              <a:sym typeface="Proxima Nova"/>
            </a:endParaRPr>
          </a:p>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221" name="Google Shape;221;p30"/>
          <p:cNvSpPr/>
          <p:nvPr/>
        </p:nvSpPr>
        <p:spPr>
          <a:xfrm>
            <a:off x="424050" y="1167794"/>
            <a:ext cx="4012500" cy="11517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txBox="1"/>
          <p:nvPr/>
        </p:nvSpPr>
        <p:spPr>
          <a:xfrm>
            <a:off x="3389738" y="1414967"/>
            <a:ext cx="6183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 . .</a:t>
            </a:r>
            <a:endParaRPr sz="2100">
              <a:latin typeface="Proxima Nova"/>
              <a:ea typeface="Proxima Nova"/>
              <a:cs typeface="Proxima Nova"/>
              <a:sym typeface="Proxima Nova"/>
            </a:endParaRPr>
          </a:p>
        </p:txBody>
      </p:sp>
      <p:sp>
        <p:nvSpPr>
          <p:cNvPr id="223" name="Google Shape;223;p30"/>
          <p:cNvSpPr/>
          <p:nvPr/>
        </p:nvSpPr>
        <p:spPr>
          <a:xfrm>
            <a:off x="424050" y="2364284"/>
            <a:ext cx="4012500" cy="2535900"/>
          </a:xfrm>
          <a:prstGeom prst="roundRect">
            <a:avLst>
              <a:gd fmla="val 16667" name="adj"/>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nvSpPr>
        <p:spPr>
          <a:xfrm>
            <a:off x="3389738" y="3392928"/>
            <a:ext cx="618300" cy="4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Proxima Nova"/>
                <a:ea typeface="Proxima Nova"/>
                <a:cs typeface="Proxima Nova"/>
                <a:sym typeface="Proxima Nova"/>
              </a:rPr>
              <a:t>. . .</a:t>
            </a:r>
            <a:endParaRPr sz="2100">
              <a:latin typeface="Proxima Nova"/>
              <a:ea typeface="Proxima Nova"/>
              <a:cs typeface="Proxima Nova"/>
              <a:sym typeface="Proxima Nova"/>
            </a:endParaRPr>
          </a:p>
        </p:txBody>
      </p:sp>
      <p:cxnSp>
        <p:nvCxnSpPr>
          <p:cNvPr id="225" name="Google Shape;225;p30"/>
          <p:cNvCxnSpPr>
            <a:stCxn id="221" idx="3"/>
          </p:cNvCxnSpPr>
          <p:nvPr/>
        </p:nvCxnSpPr>
        <p:spPr>
          <a:xfrm>
            <a:off x="4436550" y="1743644"/>
            <a:ext cx="938400" cy="322800"/>
          </a:xfrm>
          <a:prstGeom prst="straightConnector1">
            <a:avLst/>
          </a:prstGeom>
          <a:noFill/>
          <a:ln cap="flat" cmpd="sng" w="38100">
            <a:solidFill>
              <a:schemeClr val="dk2"/>
            </a:solidFill>
            <a:prstDash val="solid"/>
            <a:round/>
            <a:headEnd len="med" w="med" type="none"/>
            <a:tailEnd len="med" w="med" type="triangle"/>
          </a:ln>
        </p:spPr>
      </p:cxnSp>
      <p:cxnSp>
        <p:nvCxnSpPr>
          <p:cNvPr id="226" name="Google Shape;226;p30"/>
          <p:cNvCxnSpPr>
            <a:stCxn id="223" idx="3"/>
          </p:cNvCxnSpPr>
          <p:nvPr/>
        </p:nvCxnSpPr>
        <p:spPr>
          <a:xfrm>
            <a:off x="4436550" y="3632234"/>
            <a:ext cx="1058700" cy="3720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p:nvPr/>
        </p:nvSpPr>
        <p:spPr>
          <a:xfrm>
            <a:off x="5404600" y="314300"/>
            <a:ext cx="1497600" cy="30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1"/>
          <p:cNvPicPr preferRelativeResize="0"/>
          <p:nvPr/>
        </p:nvPicPr>
        <p:blipFill rotWithShape="1">
          <a:blip r:embed="rId3">
            <a:alphaModFix/>
          </a:blip>
          <a:srcRect b="0" l="0" r="37102" t="0"/>
          <a:stretch/>
        </p:blipFill>
        <p:spPr>
          <a:xfrm>
            <a:off x="210325" y="1484375"/>
            <a:ext cx="1210800" cy="728050"/>
          </a:xfrm>
          <a:prstGeom prst="rect">
            <a:avLst/>
          </a:prstGeom>
          <a:noFill/>
          <a:ln>
            <a:noFill/>
          </a:ln>
        </p:spPr>
      </p:pic>
      <p:sp>
        <p:nvSpPr>
          <p:cNvPr id="233" name="Google Shape;233;p31"/>
          <p:cNvSpPr txBox="1"/>
          <p:nvPr/>
        </p:nvSpPr>
        <p:spPr>
          <a:xfrm>
            <a:off x="210325" y="3866575"/>
            <a:ext cx="1210800" cy="3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Proxima Nova"/>
                <a:ea typeface="Proxima Nova"/>
                <a:cs typeface="Proxima Nova"/>
                <a:sym typeface="Proxima Nova"/>
              </a:rPr>
              <a:t>Soundwave</a:t>
            </a:r>
            <a:endParaRPr b="1" sz="1500">
              <a:latin typeface="Proxima Nova"/>
              <a:ea typeface="Proxima Nova"/>
              <a:cs typeface="Proxima Nova"/>
              <a:sym typeface="Proxima Nova"/>
            </a:endParaRPr>
          </a:p>
        </p:txBody>
      </p:sp>
      <p:sp>
        <p:nvSpPr>
          <p:cNvPr id="234" name="Google Shape;234;p31"/>
          <p:cNvSpPr txBox="1"/>
          <p:nvPr/>
        </p:nvSpPr>
        <p:spPr>
          <a:xfrm>
            <a:off x="1898013" y="3852425"/>
            <a:ext cx="1584900" cy="10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Proxima Nova"/>
                <a:ea typeface="Proxima Nova"/>
                <a:cs typeface="Proxima Nova"/>
                <a:sym typeface="Proxima Nova"/>
              </a:rPr>
              <a:t>Feature Extraction &amp; </a:t>
            </a:r>
            <a:endParaRPr b="1" sz="1500">
              <a:latin typeface="Proxima Nova"/>
              <a:ea typeface="Proxima Nova"/>
              <a:cs typeface="Proxima Nova"/>
              <a:sym typeface="Proxima Nova"/>
            </a:endParaRPr>
          </a:p>
          <a:p>
            <a:pPr indent="0" lvl="0" marL="0" rtl="0" algn="ctr">
              <a:spcBef>
                <a:spcPts val="0"/>
              </a:spcBef>
              <a:spcAft>
                <a:spcPts val="0"/>
              </a:spcAft>
              <a:buNone/>
            </a:pPr>
            <a:r>
              <a:rPr b="1" lang="en" sz="1500">
                <a:latin typeface="Proxima Nova"/>
                <a:ea typeface="Proxima Nova"/>
                <a:cs typeface="Proxima Nova"/>
                <a:sym typeface="Proxima Nova"/>
              </a:rPr>
              <a:t>Augmentations</a:t>
            </a:r>
            <a:endParaRPr b="1" sz="1500">
              <a:latin typeface="Proxima Nova"/>
              <a:ea typeface="Proxima Nova"/>
              <a:cs typeface="Proxima Nova"/>
              <a:sym typeface="Proxima Nova"/>
            </a:endParaRPr>
          </a:p>
        </p:txBody>
      </p:sp>
      <p:sp>
        <p:nvSpPr>
          <p:cNvPr id="235" name="Google Shape;235;p31"/>
          <p:cNvSpPr/>
          <p:nvPr/>
        </p:nvSpPr>
        <p:spPr>
          <a:xfrm>
            <a:off x="1515850" y="1804450"/>
            <a:ext cx="382200" cy="8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3409213" y="1804450"/>
            <a:ext cx="382200" cy="87900"/>
          </a:xfrm>
          <a:prstGeom prst="righ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txBox="1"/>
          <p:nvPr/>
        </p:nvSpPr>
        <p:spPr>
          <a:xfrm>
            <a:off x="4584575" y="3866575"/>
            <a:ext cx="158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Proxima Nova"/>
                <a:ea typeface="Proxima Nova"/>
                <a:cs typeface="Proxima Nova"/>
                <a:sym typeface="Proxima Nova"/>
              </a:rPr>
              <a:t>Machine Learning Model</a:t>
            </a:r>
            <a:endParaRPr b="1" sz="1500">
              <a:latin typeface="Proxima Nova"/>
              <a:ea typeface="Proxima Nova"/>
              <a:cs typeface="Proxima Nova"/>
              <a:sym typeface="Proxima Nova"/>
            </a:endParaRPr>
          </a:p>
        </p:txBody>
      </p:sp>
      <p:sp>
        <p:nvSpPr>
          <p:cNvPr id="238" name="Google Shape;238;p31"/>
          <p:cNvSpPr txBox="1"/>
          <p:nvPr/>
        </p:nvSpPr>
        <p:spPr>
          <a:xfrm>
            <a:off x="7271125" y="3852425"/>
            <a:ext cx="1584900" cy="5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Proxima Nova"/>
                <a:ea typeface="Proxima Nova"/>
                <a:cs typeface="Proxima Nova"/>
                <a:sym typeface="Proxima Nova"/>
              </a:rPr>
              <a:t>Bird Species</a:t>
            </a:r>
            <a:endParaRPr b="1" sz="1500">
              <a:latin typeface="Proxima Nova"/>
              <a:ea typeface="Proxima Nova"/>
              <a:cs typeface="Proxima Nova"/>
              <a:sym typeface="Proxima Nova"/>
            </a:endParaRPr>
          </a:p>
          <a:p>
            <a:pPr indent="0" lvl="0" marL="0" rtl="0" algn="ctr">
              <a:spcBef>
                <a:spcPts val="0"/>
              </a:spcBef>
              <a:spcAft>
                <a:spcPts val="0"/>
              </a:spcAft>
              <a:buNone/>
            </a:pPr>
            <a:r>
              <a:rPr b="1" lang="en" sz="1500">
                <a:latin typeface="Proxima Nova"/>
                <a:ea typeface="Proxima Nova"/>
                <a:cs typeface="Proxima Nova"/>
                <a:sym typeface="Proxima Nova"/>
              </a:rPr>
              <a:t>Prediction</a:t>
            </a:r>
            <a:endParaRPr b="1" sz="1500">
              <a:latin typeface="Proxima Nova"/>
              <a:ea typeface="Proxima Nova"/>
              <a:cs typeface="Proxima Nova"/>
              <a:sym typeface="Proxima Nova"/>
            </a:endParaRPr>
          </a:p>
        </p:txBody>
      </p:sp>
      <p:cxnSp>
        <p:nvCxnSpPr>
          <p:cNvPr id="239" name="Google Shape;239;p31"/>
          <p:cNvCxnSpPr>
            <a:stCxn id="231" idx="3"/>
            <a:endCxn id="240" idx="2"/>
          </p:cNvCxnSpPr>
          <p:nvPr/>
        </p:nvCxnSpPr>
        <p:spPr>
          <a:xfrm flipH="1" rot="10800000">
            <a:off x="6902200" y="1086650"/>
            <a:ext cx="796800" cy="775500"/>
          </a:xfrm>
          <a:prstGeom prst="straightConnector1">
            <a:avLst/>
          </a:prstGeom>
          <a:noFill/>
          <a:ln cap="flat" cmpd="sng" w="9525">
            <a:solidFill>
              <a:schemeClr val="dk1"/>
            </a:solidFill>
            <a:prstDash val="solid"/>
            <a:round/>
            <a:headEnd len="med" w="med" type="none"/>
            <a:tailEnd len="med" w="med" type="triangle"/>
          </a:ln>
        </p:spPr>
      </p:cxnSp>
      <p:cxnSp>
        <p:nvCxnSpPr>
          <p:cNvPr id="241" name="Google Shape;241;p31"/>
          <p:cNvCxnSpPr>
            <a:stCxn id="231" idx="3"/>
            <a:endCxn id="242" idx="2"/>
          </p:cNvCxnSpPr>
          <p:nvPr/>
        </p:nvCxnSpPr>
        <p:spPr>
          <a:xfrm flipH="1" rot="10800000">
            <a:off x="6902200" y="1543850"/>
            <a:ext cx="796800" cy="318300"/>
          </a:xfrm>
          <a:prstGeom prst="straightConnector1">
            <a:avLst/>
          </a:prstGeom>
          <a:noFill/>
          <a:ln cap="flat" cmpd="sng" w="9525">
            <a:solidFill>
              <a:schemeClr val="dk1"/>
            </a:solidFill>
            <a:prstDash val="solid"/>
            <a:round/>
            <a:headEnd len="med" w="med" type="none"/>
            <a:tailEnd len="med" w="med" type="triangle"/>
          </a:ln>
        </p:spPr>
      </p:cxnSp>
      <p:cxnSp>
        <p:nvCxnSpPr>
          <p:cNvPr id="243" name="Google Shape;243;p31"/>
          <p:cNvCxnSpPr>
            <a:stCxn id="231" idx="3"/>
            <a:endCxn id="244" idx="2"/>
          </p:cNvCxnSpPr>
          <p:nvPr/>
        </p:nvCxnSpPr>
        <p:spPr>
          <a:xfrm>
            <a:off x="6902200" y="1862150"/>
            <a:ext cx="796800" cy="138900"/>
          </a:xfrm>
          <a:prstGeom prst="straightConnector1">
            <a:avLst/>
          </a:prstGeom>
          <a:noFill/>
          <a:ln cap="flat" cmpd="sng" w="9525">
            <a:solidFill>
              <a:schemeClr val="dk1"/>
            </a:solidFill>
            <a:prstDash val="solid"/>
            <a:round/>
            <a:headEnd len="med" w="med" type="none"/>
            <a:tailEnd len="med" w="med" type="triangle"/>
          </a:ln>
        </p:spPr>
      </p:cxnSp>
      <p:cxnSp>
        <p:nvCxnSpPr>
          <p:cNvPr id="245" name="Google Shape;245;p31"/>
          <p:cNvCxnSpPr>
            <a:stCxn id="231" idx="3"/>
            <a:endCxn id="246" idx="2"/>
          </p:cNvCxnSpPr>
          <p:nvPr/>
        </p:nvCxnSpPr>
        <p:spPr>
          <a:xfrm>
            <a:off x="6902200" y="1862150"/>
            <a:ext cx="796800" cy="596100"/>
          </a:xfrm>
          <a:prstGeom prst="straightConnector1">
            <a:avLst/>
          </a:prstGeom>
          <a:noFill/>
          <a:ln cap="flat" cmpd="sng" w="9525">
            <a:solidFill>
              <a:schemeClr val="dk1"/>
            </a:solidFill>
            <a:prstDash val="solid"/>
            <a:round/>
            <a:headEnd len="med" w="med" type="none"/>
            <a:tailEnd len="med" w="med" type="triangle"/>
          </a:ln>
        </p:spPr>
      </p:cxnSp>
      <p:cxnSp>
        <p:nvCxnSpPr>
          <p:cNvPr id="247" name="Google Shape;247;p31"/>
          <p:cNvCxnSpPr>
            <a:stCxn id="231" idx="3"/>
            <a:endCxn id="248" idx="2"/>
          </p:cNvCxnSpPr>
          <p:nvPr/>
        </p:nvCxnSpPr>
        <p:spPr>
          <a:xfrm>
            <a:off x="6902200" y="1862150"/>
            <a:ext cx="796800" cy="1053300"/>
          </a:xfrm>
          <a:prstGeom prst="straightConnector1">
            <a:avLst/>
          </a:prstGeom>
          <a:noFill/>
          <a:ln cap="flat" cmpd="sng" w="9525">
            <a:solidFill>
              <a:schemeClr val="dk1"/>
            </a:solidFill>
            <a:prstDash val="solid"/>
            <a:round/>
            <a:headEnd len="med" w="med" type="none"/>
            <a:tailEnd len="med" w="med" type="triangle"/>
          </a:ln>
        </p:spPr>
      </p:cxnSp>
      <p:cxnSp>
        <p:nvCxnSpPr>
          <p:cNvPr id="249" name="Google Shape;249;p31"/>
          <p:cNvCxnSpPr>
            <a:stCxn id="231" idx="3"/>
            <a:endCxn id="250" idx="2"/>
          </p:cNvCxnSpPr>
          <p:nvPr/>
        </p:nvCxnSpPr>
        <p:spPr>
          <a:xfrm flipH="1" rot="10800000">
            <a:off x="6902200" y="501650"/>
            <a:ext cx="814200" cy="1360500"/>
          </a:xfrm>
          <a:prstGeom prst="straightConnector1">
            <a:avLst/>
          </a:prstGeom>
          <a:noFill/>
          <a:ln cap="flat" cmpd="sng" w="9525">
            <a:solidFill>
              <a:schemeClr val="dk1"/>
            </a:solidFill>
            <a:prstDash val="solid"/>
            <a:round/>
            <a:headEnd len="med" w="med" type="none"/>
            <a:tailEnd len="med" w="med" type="triangle"/>
          </a:ln>
        </p:spPr>
      </p:cxnSp>
      <p:cxnSp>
        <p:nvCxnSpPr>
          <p:cNvPr id="251" name="Google Shape;251;p31"/>
          <p:cNvCxnSpPr>
            <a:stCxn id="231" idx="3"/>
            <a:endCxn id="252" idx="2"/>
          </p:cNvCxnSpPr>
          <p:nvPr/>
        </p:nvCxnSpPr>
        <p:spPr>
          <a:xfrm>
            <a:off x="6902200" y="1862150"/>
            <a:ext cx="839700" cy="1612500"/>
          </a:xfrm>
          <a:prstGeom prst="straightConnector1">
            <a:avLst/>
          </a:prstGeom>
          <a:noFill/>
          <a:ln cap="flat" cmpd="sng" w="9525">
            <a:solidFill>
              <a:schemeClr val="dk1"/>
            </a:solidFill>
            <a:prstDash val="solid"/>
            <a:round/>
            <a:headEnd len="med" w="med" type="none"/>
            <a:tailEnd len="med" w="med" type="triangle"/>
          </a:ln>
        </p:spPr>
      </p:cxnSp>
      <p:grpSp>
        <p:nvGrpSpPr>
          <p:cNvPr id="253" name="Google Shape;253;p31"/>
          <p:cNvGrpSpPr/>
          <p:nvPr/>
        </p:nvGrpSpPr>
        <p:grpSpPr>
          <a:xfrm>
            <a:off x="3887133" y="354889"/>
            <a:ext cx="1265690" cy="2987030"/>
            <a:chOff x="5551450" y="870675"/>
            <a:chExt cx="1265817" cy="2988225"/>
          </a:xfrm>
        </p:grpSpPr>
        <p:sp>
          <p:nvSpPr>
            <p:cNvPr id="254" name="Google Shape;254;p31"/>
            <p:cNvSpPr/>
            <p:nvPr/>
          </p:nvSpPr>
          <p:spPr>
            <a:xfrm>
              <a:off x="5551450" y="8706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5551450" y="13278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5551450" y="17850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5551450" y="22422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5551450" y="26994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5551450" y="3520500"/>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6407775" y="8706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p:nvPr/>
          </p:nvSpPr>
          <p:spPr>
            <a:xfrm>
              <a:off x="6407775" y="13278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6407775" y="17850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6407775" y="22422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407775" y="2699475"/>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6407775" y="3520500"/>
              <a:ext cx="327900" cy="338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1"/>
            <p:cNvCxnSpPr>
              <a:stCxn id="254" idx="6"/>
              <a:endCxn id="260" idx="2"/>
            </p:cNvCxnSpPr>
            <p:nvPr/>
          </p:nvCxnSpPr>
          <p:spPr>
            <a:xfrm>
              <a:off x="5879350" y="1039875"/>
              <a:ext cx="528300" cy="0"/>
            </a:xfrm>
            <a:prstGeom prst="straightConnector1">
              <a:avLst/>
            </a:prstGeom>
            <a:noFill/>
            <a:ln cap="flat" cmpd="sng" w="9525">
              <a:solidFill>
                <a:schemeClr val="dk1"/>
              </a:solidFill>
              <a:prstDash val="solid"/>
              <a:round/>
              <a:headEnd len="med" w="med" type="none"/>
              <a:tailEnd len="med" w="med" type="triangle"/>
            </a:ln>
          </p:spPr>
        </p:cxnSp>
        <p:cxnSp>
          <p:nvCxnSpPr>
            <p:cNvPr id="267" name="Google Shape;267;p31"/>
            <p:cNvCxnSpPr>
              <a:stCxn id="255" idx="6"/>
              <a:endCxn id="260" idx="2"/>
            </p:cNvCxnSpPr>
            <p:nvPr/>
          </p:nvCxnSpPr>
          <p:spPr>
            <a:xfrm flipH="1" rot="10800000">
              <a:off x="5879350" y="10398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68" name="Google Shape;268;p31"/>
            <p:cNvCxnSpPr>
              <a:endCxn id="261" idx="2"/>
            </p:cNvCxnSpPr>
            <p:nvPr/>
          </p:nvCxnSpPr>
          <p:spPr>
            <a:xfrm>
              <a:off x="5879475" y="10398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69" name="Google Shape;269;p31"/>
            <p:cNvCxnSpPr>
              <a:endCxn id="262" idx="2"/>
            </p:cNvCxnSpPr>
            <p:nvPr/>
          </p:nvCxnSpPr>
          <p:spPr>
            <a:xfrm>
              <a:off x="5879475" y="10398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70" name="Google Shape;270;p31"/>
            <p:cNvCxnSpPr>
              <a:stCxn id="254" idx="6"/>
              <a:endCxn id="263" idx="2"/>
            </p:cNvCxnSpPr>
            <p:nvPr/>
          </p:nvCxnSpPr>
          <p:spPr>
            <a:xfrm>
              <a:off x="5879350" y="1039875"/>
              <a:ext cx="528300" cy="1371600"/>
            </a:xfrm>
            <a:prstGeom prst="straightConnector1">
              <a:avLst/>
            </a:prstGeom>
            <a:noFill/>
            <a:ln cap="flat" cmpd="sng" w="9525">
              <a:solidFill>
                <a:schemeClr val="dk1"/>
              </a:solidFill>
              <a:prstDash val="solid"/>
              <a:round/>
              <a:headEnd len="med" w="med" type="none"/>
              <a:tailEnd len="med" w="med" type="triangle"/>
            </a:ln>
          </p:spPr>
        </p:cxnSp>
        <p:cxnSp>
          <p:nvCxnSpPr>
            <p:cNvPr id="271" name="Google Shape;271;p31"/>
            <p:cNvCxnSpPr>
              <a:stCxn id="254" idx="6"/>
              <a:endCxn id="264" idx="2"/>
            </p:cNvCxnSpPr>
            <p:nvPr/>
          </p:nvCxnSpPr>
          <p:spPr>
            <a:xfrm>
              <a:off x="5879350" y="1039875"/>
              <a:ext cx="528300" cy="1828800"/>
            </a:xfrm>
            <a:prstGeom prst="straightConnector1">
              <a:avLst/>
            </a:prstGeom>
            <a:noFill/>
            <a:ln cap="flat" cmpd="sng" w="9525">
              <a:solidFill>
                <a:schemeClr val="dk1"/>
              </a:solidFill>
              <a:prstDash val="solid"/>
              <a:round/>
              <a:headEnd len="med" w="med" type="none"/>
              <a:tailEnd len="med" w="med" type="triangle"/>
            </a:ln>
          </p:spPr>
        </p:cxnSp>
        <p:cxnSp>
          <p:nvCxnSpPr>
            <p:cNvPr id="272" name="Google Shape;272;p31"/>
            <p:cNvCxnSpPr>
              <a:stCxn id="254" idx="6"/>
              <a:endCxn id="265" idx="2"/>
            </p:cNvCxnSpPr>
            <p:nvPr/>
          </p:nvCxnSpPr>
          <p:spPr>
            <a:xfrm>
              <a:off x="5879350" y="1039875"/>
              <a:ext cx="528300" cy="2649900"/>
            </a:xfrm>
            <a:prstGeom prst="straightConnector1">
              <a:avLst/>
            </a:prstGeom>
            <a:noFill/>
            <a:ln cap="flat" cmpd="sng" w="9525">
              <a:solidFill>
                <a:schemeClr val="dk1"/>
              </a:solidFill>
              <a:prstDash val="solid"/>
              <a:round/>
              <a:headEnd len="med" w="med" type="none"/>
              <a:tailEnd len="med" w="med" type="triangle"/>
            </a:ln>
          </p:spPr>
        </p:cxnSp>
        <p:cxnSp>
          <p:nvCxnSpPr>
            <p:cNvPr id="273" name="Google Shape;273;p31"/>
            <p:cNvCxnSpPr>
              <a:endCxn id="261" idx="2"/>
            </p:cNvCxnSpPr>
            <p:nvPr/>
          </p:nvCxnSpPr>
          <p:spPr>
            <a:xfrm>
              <a:off x="5879475" y="1497075"/>
              <a:ext cx="528300" cy="0"/>
            </a:xfrm>
            <a:prstGeom prst="straightConnector1">
              <a:avLst/>
            </a:prstGeom>
            <a:noFill/>
            <a:ln cap="flat" cmpd="sng" w="9525">
              <a:solidFill>
                <a:schemeClr val="dk1"/>
              </a:solidFill>
              <a:prstDash val="solid"/>
              <a:round/>
              <a:headEnd len="med" w="med" type="none"/>
              <a:tailEnd len="med" w="med" type="triangle"/>
            </a:ln>
          </p:spPr>
        </p:cxnSp>
        <p:cxnSp>
          <p:nvCxnSpPr>
            <p:cNvPr id="274" name="Google Shape;274;p31"/>
            <p:cNvCxnSpPr>
              <a:stCxn id="255" idx="6"/>
              <a:endCxn id="262" idx="2"/>
            </p:cNvCxnSpPr>
            <p:nvPr/>
          </p:nvCxnSpPr>
          <p:spPr>
            <a:xfrm>
              <a:off x="5879350" y="14970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75" name="Google Shape;275;p31"/>
            <p:cNvCxnSpPr>
              <a:stCxn id="255" idx="6"/>
              <a:endCxn id="263" idx="2"/>
            </p:cNvCxnSpPr>
            <p:nvPr/>
          </p:nvCxnSpPr>
          <p:spPr>
            <a:xfrm>
              <a:off x="5879350" y="14970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76" name="Google Shape;276;p31"/>
            <p:cNvCxnSpPr>
              <a:stCxn id="255" idx="6"/>
              <a:endCxn id="264" idx="2"/>
            </p:cNvCxnSpPr>
            <p:nvPr/>
          </p:nvCxnSpPr>
          <p:spPr>
            <a:xfrm>
              <a:off x="5879350" y="1497075"/>
              <a:ext cx="528300" cy="1371600"/>
            </a:xfrm>
            <a:prstGeom prst="straightConnector1">
              <a:avLst/>
            </a:prstGeom>
            <a:noFill/>
            <a:ln cap="flat" cmpd="sng" w="9525">
              <a:solidFill>
                <a:schemeClr val="dk1"/>
              </a:solidFill>
              <a:prstDash val="solid"/>
              <a:round/>
              <a:headEnd len="med" w="med" type="none"/>
              <a:tailEnd len="med" w="med" type="triangle"/>
            </a:ln>
          </p:spPr>
        </p:cxnSp>
        <p:cxnSp>
          <p:nvCxnSpPr>
            <p:cNvPr id="277" name="Google Shape;277;p31"/>
            <p:cNvCxnSpPr>
              <a:stCxn id="255" idx="6"/>
              <a:endCxn id="265" idx="2"/>
            </p:cNvCxnSpPr>
            <p:nvPr/>
          </p:nvCxnSpPr>
          <p:spPr>
            <a:xfrm>
              <a:off x="5879350" y="1497075"/>
              <a:ext cx="528300" cy="2192700"/>
            </a:xfrm>
            <a:prstGeom prst="straightConnector1">
              <a:avLst/>
            </a:prstGeom>
            <a:noFill/>
            <a:ln cap="flat" cmpd="sng" w="9525">
              <a:solidFill>
                <a:schemeClr val="dk1"/>
              </a:solidFill>
              <a:prstDash val="solid"/>
              <a:round/>
              <a:headEnd len="med" w="med" type="none"/>
              <a:tailEnd len="med" w="med" type="triangle"/>
            </a:ln>
          </p:spPr>
        </p:cxnSp>
        <p:cxnSp>
          <p:nvCxnSpPr>
            <p:cNvPr id="278" name="Google Shape;278;p31"/>
            <p:cNvCxnSpPr>
              <a:stCxn id="256" idx="6"/>
              <a:endCxn id="260" idx="2"/>
            </p:cNvCxnSpPr>
            <p:nvPr/>
          </p:nvCxnSpPr>
          <p:spPr>
            <a:xfrm flipH="1" rot="10800000">
              <a:off x="5879350" y="10398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79" name="Google Shape;279;p31"/>
            <p:cNvCxnSpPr>
              <a:endCxn id="261" idx="2"/>
            </p:cNvCxnSpPr>
            <p:nvPr/>
          </p:nvCxnSpPr>
          <p:spPr>
            <a:xfrm flipH="1" rot="10800000">
              <a:off x="5879475" y="14970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80" name="Google Shape;280;p31"/>
            <p:cNvCxnSpPr>
              <a:stCxn id="256" idx="6"/>
              <a:endCxn id="262" idx="2"/>
            </p:cNvCxnSpPr>
            <p:nvPr/>
          </p:nvCxnSpPr>
          <p:spPr>
            <a:xfrm>
              <a:off x="5879350" y="1954275"/>
              <a:ext cx="528300" cy="0"/>
            </a:xfrm>
            <a:prstGeom prst="straightConnector1">
              <a:avLst/>
            </a:prstGeom>
            <a:noFill/>
            <a:ln cap="flat" cmpd="sng" w="9525">
              <a:solidFill>
                <a:schemeClr val="dk1"/>
              </a:solidFill>
              <a:prstDash val="solid"/>
              <a:round/>
              <a:headEnd len="med" w="med" type="none"/>
              <a:tailEnd len="med" w="med" type="triangle"/>
            </a:ln>
          </p:spPr>
        </p:cxnSp>
        <p:cxnSp>
          <p:nvCxnSpPr>
            <p:cNvPr id="281" name="Google Shape;281;p31"/>
            <p:cNvCxnSpPr>
              <a:endCxn id="263" idx="2"/>
            </p:cNvCxnSpPr>
            <p:nvPr/>
          </p:nvCxnSpPr>
          <p:spPr>
            <a:xfrm>
              <a:off x="5879475" y="19542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82" name="Google Shape;282;p31"/>
            <p:cNvCxnSpPr>
              <a:stCxn id="256" idx="6"/>
              <a:endCxn id="264" idx="2"/>
            </p:cNvCxnSpPr>
            <p:nvPr/>
          </p:nvCxnSpPr>
          <p:spPr>
            <a:xfrm>
              <a:off x="5879350" y="19542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83" name="Google Shape;283;p31"/>
            <p:cNvCxnSpPr>
              <a:stCxn id="256" idx="6"/>
              <a:endCxn id="265" idx="2"/>
            </p:cNvCxnSpPr>
            <p:nvPr/>
          </p:nvCxnSpPr>
          <p:spPr>
            <a:xfrm>
              <a:off x="5879350" y="1954275"/>
              <a:ext cx="528300" cy="1735500"/>
            </a:xfrm>
            <a:prstGeom prst="straightConnector1">
              <a:avLst/>
            </a:prstGeom>
            <a:noFill/>
            <a:ln cap="flat" cmpd="sng" w="9525">
              <a:solidFill>
                <a:schemeClr val="dk1"/>
              </a:solidFill>
              <a:prstDash val="solid"/>
              <a:round/>
              <a:headEnd len="med" w="med" type="none"/>
              <a:tailEnd len="med" w="med" type="triangle"/>
            </a:ln>
          </p:spPr>
        </p:cxnSp>
        <p:cxnSp>
          <p:nvCxnSpPr>
            <p:cNvPr id="284" name="Google Shape;284;p31"/>
            <p:cNvCxnSpPr>
              <a:stCxn id="257" idx="6"/>
              <a:endCxn id="260" idx="2"/>
            </p:cNvCxnSpPr>
            <p:nvPr/>
          </p:nvCxnSpPr>
          <p:spPr>
            <a:xfrm flipH="1" rot="10800000">
              <a:off x="5879350" y="1039875"/>
              <a:ext cx="528300" cy="1371600"/>
            </a:xfrm>
            <a:prstGeom prst="straightConnector1">
              <a:avLst/>
            </a:prstGeom>
            <a:noFill/>
            <a:ln cap="flat" cmpd="sng" w="9525">
              <a:solidFill>
                <a:schemeClr val="dk1"/>
              </a:solidFill>
              <a:prstDash val="solid"/>
              <a:round/>
              <a:headEnd len="med" w="med" type="none"/>
              <a:tailEnd len="med" w="med" type="triangle"/>
            </a:ln>
          </p:spPr>
        </p:cxnSp>
        <p:cxnSp>
          <p:nvCxnSpPr>
            <p:cNvPr id="285" name="Google Shape;285;p31"/>
            <p:cNvCxnSpPr>
              <a:stCxn id="257" idx="6"/>
              <a:endCxn id="261" idx="2"/>
            </p:cNvCxnSpPr>
            <p:nvPr/>
          </p:nvCxnSpPr>
          <p:spPr>
            <a:xfrm flipH="1" rot="10800000">
              <a:off x="5879350" y="14970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86" name="Google Shape;286;p31"/>
            <p:cNvCxnSpPr>
              <a:stCxn id="257" idx="6"/>
              <a:endCxn id="262" idx="2"/>
            </p:cNvCxnSpPr>
            <p:nvPr/>
          </p:nvCxnSpPr>
          <p:spPr>
            <a:xfrm flipH="1" rot="10800000">
              <a:off x="5879350" y="19542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87" name="Google Shape;287;p31"/>
            <p:cNvCxnSpPr>
              <a:stCxn id="257" idx="6"/>
              <a:endCxn id="263" idx="2"/>
            </p:cNvCxnSpPr>
            <p:nvPr/>
          </p:nvCxnSpPr>
          <p:spPr>
            <a:xfrm>
              <a:off x="5879350" y="2411475"/>
              <a:ext cx="528300" cy="0"/>
            </a:xfrm>
            <a:prstGeom prst="straightConnector1">
              <a:avLst/>
            </a:prstGeom>
            <a:noFill/>
            <a:ln cap="flat" cmpd="sng" w="9525">
              <a:solidFill>
                <a:schemeClr val="dk1"/>
              </a:solidFill>
              <a:prstDash val="solid"/>
              <a:round/>
              <a:headEnd len="med" w="med" type="none"/>
              <a:tailEnd len="med" w="med" type="triangle"/>
            </a:ln>
          </p:spPr>
        </p:cxnSp>
        <p:cxnSp>
          <p:nvCxnSpPr>
            <p:cNvPr id="288" name="Google Shape;288;p31"/>
            <p:cNvCxnSpPr>
              <a:stCxn id="257" idx="6"/>
              <a:endCxn id="264" idx="2"/>
            </p:cNvCxnSpPr>
            <p:nvPr/>
          </p:nvCxnSpPr>
          <p:spPr>
            <a:xfrm>
              <a:off x="5879350" y="24114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89" name="Google Shape;289;p31"/>
            <p:cNvCxnSpPr>
              <a:stCxn id="257" idx="6"/>
              <a:endCxn id="265" idx="2"/>
            </p:cNvCxnSpPr>
            <p:nvPr/>
          </p:nvCxnSpPr>
          <p:spPr>
            <a:xfrm>
              <a:off x="5879350" y="2411475"/>
              <a:ext cx="528300" cy="1278300"/>
            </a:xfrm>
            <a:prstGeom prst="straightConnector1">
              <a:avLst/>
            </a:prstGeom>
            <a:noFill/>
            <a:ln cap="flat" cmpd="sng" w="9525">
              <a:solidFill>
                <a:schemeClr val="dk1"/>
              </a:solidFill>
              <a:prstDash val="solid"/>
              <a:round/>
              <a:headEnd len="med" w="med" type="none"/>
              <a:tailEnd len="med" w="med" type="triangle"/>
            </a:ln>
          </p:spPr>
        </p:cxnSp>
        <p:cxnSp>
          <p:nvCxnSpPr>
            <p:cNvPr id="290" name="Google Shape;290;p31"/>
            <p:cNvCxnSpPr>
              <a:stCxn id="258" idx="6"/>
              <a:endCxn id="260" idx="2"/>
            </p:cNvCxnSpPr>
            <p:nvPr/>
          </p:nvCxnSpPr>
          <p:spPr>
            <a:xfrm flipH="1" rot="10800000">
              <a:off x="5879350" y="1039875"/>
              <a:ext cx="528300" cy="1828800"/>
            </a:xfrm>
            <a:prstGeom prst="straightConnector1">
              <a:avLst/>
            </a:prstGeom>
            <a:noFill/>
            <a:ln cap="flat" cmpd="sng" w="9525">
              <a:solidFill>
                <a:schemeClr val="dk1"/>
              </a:solidFill>
              <a:prstDash val="solid"/>
              <a:round/>
              <a:headEnd len="med" w="med" type="none"/>
              <a:tailEnd len="med" w="med" type="triangle"/>
            </a:ln>
          </p:spPr>
        </p:cxnSp>
        <p:cxnSp>
          <p:nvCxnSpPr>
            <p:cNvPr id="291" name="Google Shape;291;p31"/>
            <p:cNvCxnSpPr>
              <a:stCxn id="258" idx="6"/>
              <a:endCxn id="261" idx="2"/>
            </p:cNvCxnSpPr>
            <p:nvPr/>
          </p:nvCxnSpPr>
          <p:spPr>
            <a:xfrm flipH="1" rot="10800000">
              <a:off x="5879350" y="1497075"/>
              <a:ext cx="528300" cy="1371600"/>
            </a:xfrm>
            <a:prstGeom prst="straightConnector1">
              <a:avLst/>
            </a:prstGeom>
            <a:noFill/>
            <a:ln cap="flat" cmpd="sng" w="9525">
              <a:solidFill>
                <a:schemeClr val="dk1"/>
              </a:solidFill>
              <a:prstDash val="solid"/>
              <a:round/>
              <a:headEnd len="med" w="med" type="none"/>
              <a:tailEnd len="med" w="med" type="triangle"/>
            </a:ln>
          </p:spPr>
        </p:cxnSp>
        <p:cxnSp>
          <p:nvCxnSpPr>
            <p:cNvPr id="292" name="Google Shape;292;p31"/>
            <p:cNvCxnSpPr>
              <a:stCxn id="258" idx="6"/>
              <a:endCxn id="262" idx="2"/>
            </p:cNvCxnSpPr>
            <p:nvPr/>
          </p:nvCxnSpPr>
          <p:spPr>
            <a:xfrm flipH="1" rot="10800000">
              <a:off x="5879350" y="1954275"/>
              <a:ext cx="528300" cy="914400"/>
            </a:xfrm>
            <a:prstGeom prst="straightConnector1">
              <a:avLst/>
            </a:prstGeom>
            <a:noFill/>
            <a:ln cap="flat" cmpd="sng" w="9525">
              <a:solidFill>
                <a:schemeClr val="dk1"/>
              </a:solidFill>
              <a:prstDash val="solid"/>
              <a:round/>
              <a:headEnd len="med" w="med" type="none"/>
              <a:tailEnd len="med" w="med" type="triangle"/>
            </a:ln>
          </p:spPr>
        </p:cxnSp>
        <p:cxnSp>
          <p:nvCxnSpPr>
            <p:cNvPr id="293" name="Google Shape;293;p31"/>
            <p:cNvCxnSpPr>
              <a:endCxn id="263" idx="2"/>
            </p:cNvCxnSpPr>
            <p:nvPr/>
          </p:nvCxnSpPr>
          <p:spPr>
            <a:xfrm flipH="1" rot="10800000">
              <a:off x="5879475" y="2411475"/>
              <a:ext cx="528300" cy="457200"/>
            </a:xfrm>
            <a:prstGeom prst="straightConnector1">
              <a:avLst/>
            </a:prstGeom>
            <a:noFill/>
            <a:ln cap="flat" cmpd="sng" w="9525">
              <a:solidFill>
                <a:schemeClr val="dk1"/>
              </a:solidFill>
              <a:prstDash val="solid"/>
              <a:round/>
              <a:headEnd len="med" w="med" type="none"/>
              <a:tailEnd len="med" w="med" type="triangle"/>
            </a:ln>
          </p:spPr>
        </p:cxnSp>
        <p:cxnSp>
          <p:nvCxnSpPr>
            <p:cNvPr id="294" name="Google Shape;294;p31"/>
            <p:cNvCxnSpPr>
              <a:stCxn id="258" idx="6"/>
              <a:endCxn id="264" idx="2"/>
            </p:cNvCxnSpPr>
            <p:nvPr/>
          </p:nvCxnSpPr>
          <p:spPr>
            <a:xfrm>
              <a:off x="5879350" y="2868675"/>
              <a:ext cx="528300" cy="0"/>
            </a:xfrm>
            <a:prstGeom prst="straightConnector1">
              <a:avLst/>
            </a:prstGeom>
            <a:noFill/>
            <a:ln cap="flat" cmpd="sng" w="9525">
              <a:solidFill>
                <a:schemeClr val="dk1"/>
              </a:solidFill>
              <a:prstDash val="solid"/>
              <a:round/>
              <a:headEnd len="med" w="med" type="none"/>
              <a:tailEnd len="med" w="med" type="triangle"/>
            </a:ln>
          </p:spPr>
        </p:cxnSp>
        <p:cxnSp>
          <p:nvCxnSpPr>
            <p:cNvPr id="295" name="Google Shape;295;p31"/>
            <p:cNvCxnSpPr>
              <a:stCxn id="258" idx="6"/>
              <a:endCxn id="265" idx="2"/>
            </p:cNvCxnSpPr>
            <p:nvPr/>
          </p:nvCxnSpPr>
          <p:spPr>
            <a:xfrm>
              <a:off x="5879350" y="2868675"/>
              <a:ext cx="528300" cy="821100"/>
            </a:xfrm>
            <a:prstGeom prst="straightConnector1">
              <a:avLst/>
            </a:prstGeom>
            <a:noFill/>
            <a:ln cap="flat" cmpd="sng" w="9525">
              <a:solidFill>
                <a:schemeClr val="dk1"/>
              </a:solidFill>
              <a:prstDash val="solid"/>
              <a:round/>
              <a:headEnd len="med" w="med" type="none"/>
              <a:tailEnd len="med" w="med" type="triangle"/>
            </a:ln>
          </p:spPr>
        </p:cxnSp>
        <p:cxnSp>
          <p:nvCxnSpPr>
            <p:cNvPr id="296" name="Google Shape;296;p31"/>
            <p:cNvCxnSpPr>
              <a:stCxn id="259" idx="6"/>
              <a:endCxn id="260" idx="2"/>
            </p:cNvCxnSpPr>
            <p:nvPr/>
          </p:nvCxnSpPr>
          <p:spPr>
            <a:xfrm flipH="1" rot="10800000">
              <a:off x="5879350" y="1039800"/>
              <a:ext cx="528300" cy="2649900"/>
            </a:xfrm>
            <a:prstGeom prst="straightConnector1">
              <a:avLst/>
            </a:prstGeom>
            <a:noFill/>
            <a:ln cap="flat" cmpd="sng" w="9525">
              <a:solidFill>
                <a:schemeClr val="dk1"/>
              </a:solidFill>
              <a:prstDash val="solid"/>
              <a:round/>
              <a:headEnd len="med" w="med" type="none"/>
              <a:tailEnd len="med" w="med" type="triangle"/>
            </a:ln>
          </p:spPr>
        </p:cxnSp>
        <p:cxnSp>
          <p:nvCxnSpPr>
            <p:cNvPr id="297" name="Google Shape;297;p31"/>
            <p:cNvCxnSpPr>
              <a:stCxn id="259" idx="6"/>
              <a:endCxn id="261" idx="2"/>
            </p:cNvCxnSpPr>
            <p:nvPr/>
          </p:nvCxnSpPr>
          <p:spPr>
            <a:xfrm flipH="1" rot="10800000">
              <a:off x="5879350" y="1497000"/>
              <a:ext cx="528300" cy="2192700"/>
            </a:xfrm>
            <a:prstGeom prst="straightConnector1">
              <a:avLst/>
            </a:prstGeom>
            <a:noFill/>
            <a:ln cap="flat" cmpd="sng" w="9525">
              <a:solidFill>
                <a:schemeClr val="dk1"/>
              </a:solidFill>
              <a:prstDash val="solid"/>
              <a:round/>
              <a:headEnd len="med" w="med" type="none"/>
              <a:tailEnd len="med" w="med" type="triangle"/>
            </a:ln>
          </p:spPr>
        </p:cxnSp>
        <p:cxnSp>
          <p:nvCxnSpPr>
            <p:cNvPr id="298" name="Google Shape;298;p31"/>
            <p:cNvCxnSpPr>
              <a:stCxn id="259" idx="6"/>
              <a:endCxn id="262" idx="2"/>
            </p:cNvCxnSpPr>
            <p:nvPr/>
          </p:nvCxnSpPr>
          <p:spPr>
            <a:xfrm flipH="1" rot="10800000">
              <a:off x="5879350" y="1954200"/>
              <a:ext cx="528300" cy="1735500"/>
            </a:xfrm>
            <a:prstGeom prst="straightConnector1">
              <a:avLst/>
            </a:prstGeom>
            <a:noFill/>
            <a:ln cap="flat" cmpd="sng" w="9525">
              <a:solidFill>
                <a:schemeClr val="dk1"/>
              </a:solidFill>
              <a:prstDash val="solid"/>
              <a:round/>
              <a:headEnd len="med" w="med" type="none"/>
              <a:tailEnd len="med" w="med" type="triangle"/>
            </a:ln>
          </p:spPr>
        </p:cxnSp>
        <p:cxnSp>
          <p:nvCxnSpPr>
            <p:cNvPr id="299" name="Google Shape;299;p31"/>
            <p:cNvCxnSpPr>
              <a:stCxn id="259" idx="6"/>
              <a:endCxn id="263" idx="2"/>
            </p:cNvCxnSpPr>
            <p:nvPr/>
          </p:nvCxnSpPr>
          <p:spPr>
            <a:xfrm flipH="1" rot="10800000">
              <a:off x="5879350" y="2411400"/>
              <a:ext cx="528300" cy="127830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31"/>
            <p:cNvCxnSpPr>
              <a:stCxn id="259" idx="6"/>
              <a:endCxn id="264" idx="2"/>
            </p:cNvCxnSpPr>
            <p:nvPr/>
          </p:nvCxnSpPr>
          <p:spPr>
            <a:xfrm flipH="1" rot="10800000">
              <a:off x="5879350" y="2868600"/>
              <a:ext cx="528300" cy="821100"/>
            </a:xfrm>
            <a:prstGeom prst="straightConnector1">
              <a:avLst/>
            </a:prstGeom>
            <a:noFill/>
            <a:ln cap="flat" cmpd="sng" w="9525">
              <a:solidFill>
                <a:schemeClr val="dk1"/>
              </a:solidFill>
              <a:prstDash val="solid"/>
              <a:round/>
              <a:headEnd len="med" w="med" type="none"/>
              <a:tailEnd len="med" w="med" type="triangle"/>
            </a:ln>
          </p:spPr>
        </p:cxnSp>
        <p:cxnSp>
          <p:nvCxnSpPr>
            <p:cNvPr id="301" name="Google Shape;301;p31"/>
            <p:cNvCxnSpPr>
              <a:stCxn id="259" idx="6"/>
              <a:endCxn id="265" idx="2"/>
            </p:cNvCxnSpPr>
            <p:nvPr/>
          </p:nvCxnSpPr>
          <p:spPr>
            <a:xfrm>
              <a:off x="5879350" y="3689700"/>
              <a:ext cx="528300" cy="0"/>
            </a:xfrm>
            <a:prstGeom prst="straightConnector1">
              <a:avLst/>
            </a:prstGeom>
            <a:noFill/>
            <a:ln cap="flat" cmpd="sng" w="9525">
              <a:solidFill>
                <a:schemeClr val="dk1"/>
              </a:solidFill>
              <a:prstDash val="solid"/>
              <a:round/>
              <a:headEnd len="med" w="med" type="none"/>
              <a:tailEnd len="med" w="med" type="triangle"/>
            </a:ln>
          </p:spPr>
        </p:cxnSp>
        <p:sp>
          <p:nvSpPr>
            <p:cNvPr id="302" name="Google Shape;302;p31"/>
            <p:cNvSpPr txBox="1"/>
            <p:nvPr/>
          </p:nvSpPr>
          <p:spPr>
            <a:xfrm rot="5397914">
              <a:off x="6400717" y="3106512"/>
              <a:ext cx="494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t>
              </a:r>
              <a:endParaRPr b="1">
                <a:latin typeface="Proxima Nova"/>
                <a:ea typeface="Proxima Nova"/>
                <a:cs typeface="Proxima Nova"/>
                <a:sym typeface="Proxima Nova"/>
              </a:endParaRPr>
            </a:p>
          </p:txBody>
        </p:sp>
        <p:sp>
          <p:nvSpPr>
            <p:cNvPr id="303" name="Google Shape;303;p31"/>
            <p:cNvSpPr txBox="1"/>
            <p:nvPr/>
          </p:nvSpPr>
          <p:spPr>
            <a:xfrm rot="5397914">
              <a:off x="5526042" y="3109999"/>
              <a:ext cx="494400" cy="33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t>
              </a:r>
              <a:endParaRPr b="1">
                <a:latin typeface="Proxima Nova"/>
                <a:ea typeface="Proxima Nova"/>
                <a:cs typeface="Proxima Nova"/>
                <a:sym typeface="Proxima Nova"/>
              </a:endParaRPr>
            </a:p>
          </p:txBody>
        </p:sp>
      </p:grpSp>
      <p:sp>
        <p:nvSpPr>
          <p:cNvPr id="240" name="Google Shape;240;p31"/>
          <p:cNvSpPr/>
          <p:nvPr/>
        </p:nvSpPr>
        <p:spPr>
          <a:xfrm>
            <a:off x="7699025" y="917363"/>
            <a:ext cx="327900" cy="338400"/>
          </a:xfrm>
          <a:prstGeom prst="ellipse">
            <a:avLst/>
          </a:prstGeom>
          <a:solidFill>
            <a:srgbClr val="AC76E7"/>
          </a:solidFill>
          <a:ln cap="flat" cmpd="sng" w="9525">
            <a:solidFill>
              <a:srgbClr val="AC76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7699025" y="1374563"/>
            <a:ext cx="327900" cy="338400"/>
          </a:xfrm>
          <a:prstGeom prst="ellipse">
            <a:avLst/>
          </a:prstGeom>
          <a:solidFill>
            <a:srgbClr val="32B38A"/>
          </a:solidFill>
          <a:ln cap="flat" cmpd="sng" w="9525">
            <a:solidFill>
              <a:srgbClr val="32B38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a:off x="7699025" y="1831763"/>
            <a:ext cx="327900" cy="338400"/>
          </a:xfrm>
          <a:prstGeom prst="ellipse">
            <a:avLst/>
          </a:prstGeom>
          <a:solidFill>
            <a:srgbClr val="EAA46F"/>
          </a:solidFill>
          <a:ln cap="flat" cmpd="sng" w="9525">
            <a:solidFill>
              <a:srgbClr val="EAA46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7699025" y="2288963"/>
            <a:ext cx="327900" cy="338400"/>
          </a:xfrm>
          <a:prstGeom prst="ellipse">
            <a:avLst/>
          </a:prstGeom>
          <a:solidFill>
            <a:srgbClr val="767EE7"/>
          </a:solidFill>
          <a:ln cap="flat" cmpd="sng" w="9525">
            <a:solidFill>
              <a:srgbClr val="767EE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7699025" y="2746163"/>
            <a:ext cx="327900" cy="338400"/>
          </a:xfrm>
          <a:prstGeom prst="ellipse">
            <a:avLst/>
          </a:prstGeom>
          <a:solidFill>
            <a:srgbClr val="D96551"/>
          </a:solidFill>
          <a:ln cap="flat" cmpd="sng" w="9525">
            <a:solidFill>
              <a:srgbClr val="D965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txBox="1"/>
          <p:nvPr/>
        </p:nvSpPr>
        <p:spPr>
          <a:xfrm rot="5398100">
            <a:off x="7614108" y="332476"/>
            <a:ext cx="542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  .  .</a:t>
            </a:r>
            <a:endParaRPr b="1">
              <a:latin typeface="Proxima Nova"/>
              <a:ea typeface="Proxima Nova"/>
              <a:cs typeface="Proxima Nova"/>
              <a:sym typeface="Proxima Nova"/>
            </a:endParaRPr>
          </a:p>
        </p:txBody>
      </p:sp>
      <p:sp>
        <p:nvSpPr>
          <p:cNvPr id="252" name="Google Shape;252;p31"/>
          <p:cNvSpPr txBox="1"/>
          <p:nvPr/>
        </p:nvSpPr>
        <p:spPr>
          <a:xfrm rot="5398100">
            <a:off x="7639833" y="3305526"/>
            <a:ext cx="542700" cy="33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  .  .</a:t>
            </a:r>
            <a:endParaRPr b="1">
              <a:latin typeface="Proxima Nova"/>
              <a:ea typeface="Proxima Nova"/>
              <a:cs typeface="Proxima Nova"/>
              <a:sym typeface="Proxima Nova"/>
            </a:endParaRPr>
          </a:p>
        </p:txBody>
      </p:sp>
      <p:sp>
        <p:nvSpPr>
          <p:cNvPr id="304" name="Google Shape;304;p31"/>
          <p:cNvSpPr txBox="1"/>
          <p:nvPr/>
        </p:nvSpPr>
        <p:spPr>
          <a:xfrm>
            <a:off x="8026925" y="821825"/>
            <a:ext cx="908700" cy="23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AC76E7"/>
                </a:solidFill>
                <a:latin typeface="Proxima Nova"/>
                <a:ea typeface="Proxima Nova"/>
                <a:cs typeface="Proxima Nova"/>
                <a:sym typeface="Proxima Nova"/>
              </a:rPr>
              <a:t>Thrush Nightingale</a:t>
            </a:r>
            <a:endParaRPr sz="900">
              <a:solidFill>
                <a:srgbClr val="AC76E7"/>
              </a:solidFill>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a:p>
            <a:pPr indent="0" lvl="0" marL="0" rtl="0" algn="l">
              <a:spcBef>
                <a:spcPts val="0"/>
              </a:spcBef>
              <a:spcAft>
                <a:spcPts val="0"/>
              </a:spcAft>
              <a:buNone/>
            </a:pPr>
            <a:r>
              <a:rPr lang="en" sz="900">
                <a:solidFill>
                  <a:srgbClr val="32B38A"/>
                </a:solidFill>
                <a:latin typeface="Proxima Nova"/>
                <a:ea typeface="Proxima Nova"/>
                <a:cs typeface="Proxima Nova"/>
                <a:sym typeface="Proxima Nova"/>
              </a:rPr>
              <a:t>Willow Warbler</a:t>
            </a:r>
            <a:endParaRPr sz="900">
              <a:solidFill>
                <a:srgbClr val="32B38A"/>
              </a:solidFill>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a:p>
            <a:pPr indent="0" lvl="0" marL="0" rtl="0" algn="l">
              <a:spcBef>
                <a:spcPts val="0"/>
              </a:spcBef>
              <a:spcAft>
                <a:spcPts val="0"/>
              </a:spcAft>
              <a:buNone/>
            </a:pPr>
            <a:r>
              <a:rPr lang="en" sz="900">
                <a:solidFill>
                  <a:srgbClr val="EAA46F"/>
                </a:solidFill>
                <a:latin typeface="Proxima Nova"/>
                <a:ea typeface="Proxima Nova"/>
                <a:cs typeface="Proxima Nova"/>
                <a:sym typeface="Proxima Nova"/>
              </a:rPr>
              <a:t>Western Yellow Wagtail</a:t>
            </a:r>
            <a:endParaRPr sz="900">
              <a:solidFill>
                <a:srgbClr val="EAA46F"/>
              </a:solidFill>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a:p>
            <a:pPr indent="0" lvl="0" marL="0" rtl="0" algn="l">
              <a:spcBef>
                <a:spcPts val="0"/>
              </a:spcBef>
              <a:spcAft>
                <a:spcPts val="0"/>
              </a:spcAft>
              <a:buNone/>
            </a:pPr>
            <a:r>
              <a:t/>
            </a:r>
            <a:endParaRPr sz="600">
              <a:latin typeface="Proxima Nova"/>
              <a:ea typeface="Proxima Nova"/>
              <a:cs typeface="Proxima Nova"/>
              <a:sym typeface="Proxima Nova"/>
            </a:endParaRPr>
          </a:p>
          <a:p>
            <a:pPr indent="0" lvl="0" marL="0" rtl="0" algn="l">
              <a:spcBef>
                <a:spcPts val="0"/>
              </a:spcBef>
              <a:spcAft>
                <a:spcPts val="0"/>
              </a:spcAft>
              <a:buNone/>
            </a:pPr>
            <a:r>
              <a:rPr lang="en" sz="900">
                <a:solidFill>
                  <a:srgbClr val="767EE7"/>
                </a:solidFill>
                <a:latin typeface="Proxima Nova"/>
                <a:ea typeface="Proxima Nova"/>
                <a:cs typeface="Proxima Nova"/>
                <a:sym typeface="Proxima Nova"/>
              </a:rPr>
              <a:t>Common Sandpiper</a:t>
            </a:r>
            <a:endParaRPr sz="900">
              <a:solidFill>
                <a:srgbClr val="767EE7"/>
              </a:solidFill>
              <a:latin typeface="Proxima Nova"/>
              <a:ea typeface="Proxima Nova"/>
              <a:cs typeface="Proxima Nova"/>
              <a:sym typeface="Proxima Nova"/>
            </a:endParaRPr>
          </a:p>
          <a:p>
            <a:pPr indent="0" lvl="0" marL="0" rtl="0" algn="l">
              <a:spcBef>
                <a:spcPts val="0"/>
              </a:spcBef>
              <a:spcAft>
                <a:spcPts val="0"/>
              </a:spcAft>
              <a:buNone/>
            </a:pPr>
            <a:r>
              <a:t/>
            </a:r>
            <a:endParaRPr sz="800">
              <a:latin typeface="Proxima Nova"/>
              <a:ea typeface="Proxima Nova"/>
              <a:cs typeface="Proxima Nova"/>
              <a:sym typeface="Proxima Nova"/>
            </a:endParaRPr>
          </a:p>
          <a:p>
            <a:pPr indent="0" lvl="0" marL="0" rtl="0" algn="l">
              <a:spcBef>
                <a:spcPts val="0"/>
              </a:spcBef>
              <a:spcAft>
                <a:spcPts val="0"/>
              </a:spcAft>
              <a:buNone/>
            </a:pPr>
            <a:r>
              <a:t/>
            </a:r>
            <a:endParaRPr sz="400">
              <a:latin typeface="Proxima Nova"/>
              <a:ea typeface="Proxima Nova"/>
              <a:cs typeface="Proxima Nova"/>
              <a:sym typeface="Proxima Nova"/>
            </a:endParaRPr>
          </a:p>
          <a:p>
            <a:pPr indent="0" lvl="0" marL="0" rtl="0" algn="l">
              <a:spcBef>
                <a:spcPts val="0"/>
              </a:spcBef>
              <a:spcAft>
                <a:spcPts val="0"/>
              </a:spcAft>
              <a:buNone/>
            </a:pPr>
            <a:r>
              <a:t/>
            </a:r>
            <a:endParaRPr sz="400">
              <a:latin typeface="Proxima Nova"/>
              <a:ea typeface="Proxima Nova"/>
              <a:cs typeface="Proxima Nova"/>
              <a:sym typeface="Proxima Nova"/>
            </a:endParaRPr>
          </a:p>
          <a:p>
            <a:pPr indent="0" lvl="0" marL="0" rtl="0" algn="l">
              <a:spcBef>
                <a:spcPts val="0"/>
              </a:spcBef>
              <a:spcAft>
                <a:spcPts val="0"/>
              </a:spcAft>
              <a:buNone/>
            </a:pPr>
            <a:r>
              <a:rPr lang="en" sz="900">
                <a:solidFill>
                  <a:srgbClr val="D96551"/>
                </a:solidFill>
                <a:latin typeface="Proxima Nova"/>
                <a:ea typeface="Proxima Nova"/>
                <a:cs typeface="Proxima Nova"/>
                <a:sym typeface="Proxima Nova"/>
              </a:rPr>
              <a:t>Barn Swallow</a:t>
            </a:r>
            <a:endParaRPr sz="900">
              <a:solidFill>
                <a:srgbClr val="D96551"/>
              </a:solidFill>
              <a:latin typeface="Proxima Nova"/>
              <a:ea typeface="Proxima Nova"/>
              <a:cs typeface="Proxima Nova"/>
              <a:sym typeface="Proxima Nova"/>
            </a:endParaRPr>
          </a:p>
        </p:txBody>
      </p:sp>
      <p:pic>
        <p:nvPicPr>
          <p:cNvPr id="305" name="Google Shape;305;p31"/>
          <p:cNvPicPr preferRelativeResize="0"/>
          <p:nvPr/>
        </p:nvPicPr>
        <p:blipFill rotWithShape="1">
          <a:blip r:embed="rId4">
            <a:alphaModFix/>
          </a:blip>
          <a:srcRect b="42815" l="0" r="0" t="17522"/>
          <a:stretch/>
        </p:blipFill>
        <p:spPr>
          <a:xfrm>
            <a:off x="2085088" y="1380800"/>
            <a:ext cx="1210800" cy="935200"/>
          </a:xfrm>
          <a:prstGeom prst="rect">
            <a:avLst/>
          </a:prstGeom>
          <a:noFill/>
          <a:ln>
            <a:noFill/>
          </a:ln>
        </p:spPr>
      </p:pic>
      <p:sp>
        <p:nvSpPr>
          <p:cNvPr id="306" name="Google Shape;306;p31"/>
          <p:cNvSpPr/>
          <p:nvPr/>
        </p:nvSpPr>
        <p:spPr>
          <a:xfrm>
            <a:off x="5229075" y="354900"/>
            <a:ext cx="1584900" cy="572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1D </a:t>
            </a:r>
            <a:r>
              <a:rPr lang="en">
                <a:solidFill>
                  <a:schemeClr val="dk1"/>
                </a:solidFill>
              </a:rPr>
              <a:t>Convolutional Neural Network</a:t>
            </a:r>
            <a:endParaRPr>
              <a:solidFill>
                <a:schemeClr val="dk1"/>
              </a:solidFill>
            </a:endParaRPr>
          </a:p>
        </p:txBody>
      </p:sp>
      <p:sp>
        <p:nvSpPr>
          <p:cNvPr id="307" name="Google Shape;307;p31"/>
          <p:cNvSpPr/>
          <p:nvPr/>
        </p:nvSpPr>
        <p:spPr>
          <a:xfrm>
            <a:off x="5229075" y="1964450"/>
            <a:ext cx="1584900" cy="572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Long Short-Term Memory</a:t>
            </a:r>
            <a:endParaRPr>
              <a:solidFill>
                <a:schemeClr val="dk1"/>
              </a:solidFill>
            </a:endParaRPr>
          </a:p>
        </p:txBody>
      </p:sp>
      <p:sp>
        <p:nvSpPr>
          <p:cNvPr id="308" name="Google Shape;308;p31"/>
          <p:cNvSpPr/>
          <p:nvPr/>
        </p:nvSpPr>
        <p:spPr>
          <a:xfrm>
            <a:off x="5229075" y="2769225"/>
            <a:ext cx="1584900" cy="572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Random Forest Classifier</a:t>
            </a:r>
            <a:endParaRPr>
              <a:solidFill>
                <a:schemeClr val="dk1"/>
              </a:solidFill>
            </a:endParaRPr>
          </a:p>
        </p:txBody>
      </p:sp>
      <p:sp>
        <p:nvSpPr>
          <p:cNvPr id="309" name="Google Shape;309;p31"/>
          <p:cNvSpPr/>
          <p:nvPr/>
        </p:nvSpPr>
        <p:spPr>
          <a:xfrm>
            <a:off x="5229075" y="1159675"/>
            <a:ext cx="1584900" cy="572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2</a:t>
            </a:r>
            <a:r>
              <a:rPr lang="en">
                <a:solidFill>
                  <a:schemeClr val="dk1"/>
                </a:solidFill>
              </a:rPr>
              <a:t>D Convolutional Neural Network</a:t>
            </a:r>
            <a:endParaRPr>
              <a:solidFill>
                <a:schemeClr val="dk1"/>
              </a:solidFill>
            </a:endParaRPr>
          </a:p>
        </p:txBody>
      </p:sp>
      <p:sp>
        <p:nvSpPr>
          <p:cNvPr id="310" name="Google Shape;310;p31"/>
          <p:cNvSpPr/>
          <p:nvPr/>
        </p:nvSpPr>
        <p:spPr>
          <a:xfrm rot="-5400000">
            <a:off x="694675" y="3174500"/>
            <a:ext cx="242100" cy="1170300"/>
          </a:xfrm>
          <a:prstGeom prst="leftBrace">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p:nvPr/>
        </p:nvSpPr>
        <p:spPr>
          <a:xfrm rot="-5400000">
            <a:off x="2566900" y="3156800"/>
            <a:ext cx="242100" cy="1205700"/>
          </a:xfrm>
          <a:prstGeom prst="leftBrace">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
          <p:cNvSpPr/>
          <p:nvPr/>
        </p:nvSpPr>
        <p:spPr>
          <a:xfrm rot="-5400000">
            <a:off x="5176750" y="2212700"/>
            <a:ext cx="242100" cy="3093900"/>
          </a:xfrm>
          <a:prstGeom prst="leftBrace">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1"/>
          <p:cNvSpPr/>
          <p:nvPr/>
        </p:nvSpPr>
        <p:spPr>
          <a:xfrm rot="-5400000">
            <a:off x="7924900" y="2912075"/>
            <a:ext cx="242100" cy="1739100"/>
          </a:xfrm>
          <a:prstGeom prst="leftBrace">
            <a:avLst>
              <a:gd fmla="val 50000" name="adj1"/>
              <a:gd fmla="val 50000" name="adj2"/>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Motivation &amp; Objective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2"/>
          <p:cNvSpPr txBox="1"/>
          <p:nvPr>
            <p:ph type="title"/>
          </p:nvPr>
        </p:nvSpPr>
        <p:spPr>
          <a:xfrm>
            <a:off x="311700" y="298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a:t>
            </a:r>
            <a:endParaRPr/>
          </a:p>
        </p:txBody>
      </p:sp>
      <p:sp>
        <p:nvSpPr>
          <p:cNvPr id="319" name="Google Shape;319;p32"/>
          <p:cNvSpPr txBox="1"/>
          <p:nvPr>
            <p:ph idx="1" type="body"/>
          </p:nvPr>
        </p:nvSpPr>
        <p:spPr>
          <a:xfrm>
            <a:off x="414500" y="1202075"/>
            <a:ext cx="3889500" cy="1906200"/>
          </a:xfrm>
          <a:prstGeom prst="rect">
            <a:avLst/>
          </a:prstGeom>
          <a:solidFill>
            <a:srgbClr val="FFE599"/>
          </a:solidFill>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lang="en" sz="2500">
                <a:solidFill>
                  <a:schemeClr val="dk1"/>
                </a:solidFill>
              </a:rPr>
              <a:t>Mean Cross Entropy Loss</a:t>
            </a:r>
            <a:endParaRPr b="1" sz="2500">
              <a:solidFill>
                <a:schemeClr val="dk1"/>
              </a:solidFill>
            </a:endParaRPr>
          </a:p>
          <a:p>
            <a:pPr indent="0" lvl="0" marL="0" rtl="0" algn="ctr">
              <a:lnSpc>
                <a:spcPct val="100000"/>
              </a:lnSpc>
              <a:spcBef>
                <a:spcPts val="1000"/>
              </a:spcBef>
              <a:spcAft>
                <a:spcPts val="0"/>
              </a:spcAft>
              <a:buNone/>
            </a:pPr>
            <a:r>
              <a:rPr lang="en" sz="2500">
                <a:solidFill>
                  <a:schemeClr val="dk1"/>
                </a:solidFill>
              </a:rPr>
              <a:t>&amp;</a:t>
            </a:r>
            <a:endParaRPr sz="2500">
              <a:solidFill>
                <a:schemeClr val="dk1"/>
              </a:solidFill>
            </a:endParaRPr>
          </a:p>
          <a:p>
            <a:pPr indent="0" lvl="0" marL="0" rtl="0" algn="ctr">
              <a:lnSpc>
                <a:spcPct val="100000"/>
              </a:lnSpc>
              <a:spcBef>
                <a:spcPts val="1000"/>
              </a:spcBef>
              <a:spcAft>
                <a:spcPts val="0"/>
              </a:spcAft>
              <a:buNone/>
            </a:pPr>
            <a:r>
              <a:rPr b="1" lang="en" sz="2500">
                <a:solidFill>
                  <a:schemeClr val="dk1"/>
                </a:solidFill>
              </a:rPr>
              <a:t>F-1 Score</a:t>
            </a:r>
            <a:endParaRPr sz="2100">
              <a:solidFill>
                <a:schemeClr val="dk1"/>
              </a:solidFill>
            </a:endParaRPr>
          </a:p>
        </p:txBody>
      </p:sp>
      <p:sp>
        <p:nvSpPr>
          <p:cNvPr id="320" name="Google Shape;320;p32"/>
          <p:cNvSpPr txBox="1"/>
          <p:nvPr>
            <p:ph idx="1" type="body"/>
          </p:nvPr>
        </p:nvSpPr>
        <p:spPr>
          <a:xfrm>
            <a:off x="5094800" y="1202075"/>
            <a:ext cx="3614700" cy="1906200"/>
          </a:xfrm>
          <a:prstGeom prst="rect">
            <a:avLst/>
          </a:prstGeom>
          <a:solidFill>
            <a:srgbClr val="F9CB9C"/>
          </a:solidFill>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b="1" lang="en" sz="2500">
                <a:solidFill>
                  <a:schemeClr val="dk1"/>
                </a:solidFill>
              </a:rPr>
              <a:t>Overall Level</a:t>
            </a:r>
            <a:endParaRPr b="1" sz="2500">
              <a:solidFill>
                <a:schemeClr val="dk1"/>
              </a:solidFill>
            </a:endParaRPr>
          </a:p>
          <a:p>
            <a:pPr indent="0" lvl="0" marL="0" rtl="0" algn="ctr">
              <a:lnSpc>
                <a:spcPct val="100000"/>
              </a:lnSpc>
              <a:spcBef>
                <a:spcPts val="1000"/>
              </a:spcBef>
              <a:spcAft>
                <a:spcPts val="0"/>
              </a:spcAft>
              <a:buNone/>
            </a:pPr>
            <a:r>
              <a:rPr lang="en" sz="2500">
                <a:solidFill>
                  <a:schemeClr val="dk1"/>
                </a:solidFill>
              </a:rPr>
              <a:t>&amp;</a:t>
            </a:r>
            <a:endParaRPr sz="2500">
              <a:solidFill>
                <a:schemeClr val="dk1"/>
              </a:solidFill>
            </a:endParaRPr>
          </a:p>
          <a:p>
            <a:pPr indent="0" lvl="0" marL="0" rtl="0" algn="ctr">
              <a:lnSpc>
                <a:spcPct val="100000"/>
              </a:lnSpc>
              <a:spcBef>
                <a:spcPts val="1000"/>
              </a:spcBef>
              <a:spcAft>
                <a:spcPts val="0"/>
              </a:spcAft>
              <a:buNone/>
            </a:pPr>
            <a:r>
              <a:rPr b="1" lang="en" sz="2500">
                <a:solidFill>
                  <a:schemeClr val="dk1"/>
                </a:solidFill>
              </a:rPr>
              <a:t>Class Level</a:t>
            </a:r>
            <a:endParaRPr b="1" sz="2500">
              <a:solidFill>
                <a:schemeClr val="dk1"/>
              </a:solidFill>
            </a:endParaRPr>
          </a:p>
        </p:txBody>
      </p:sp>
      <p:sp>
        <p:nvSpPr>
          <p:cNvPr id="321" name="Google Shape;321;p32"/>
          <p:cNvSpPr txBox="1"/>
          <p:nvPr/>
        </p:nvSpPr>
        <p:spPr>
          <a:xfrm>
            <a:off x="4395050" y="1885339"/>
            <a:ext cx="6087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200">
                <a:latin typeface="Proxima Nova"/>
                <a:ea typeface="Proxima Nova"/>
                <a:cs typeface="Proxima Nova"/>
                <a:sym typeface="Proxima Nova"/>
              </a:rPr>
              <a:t>@</a:t>
            </a:r>
            <a:endParaRPr b="1" sz="4200">
              <a:latin typeface="Proxima Nova"/>
              <a:ea typeface="Proxima Nova"/>
              <a:cs typeface="Proxima Nova"/>
              <a:sym typeface="Proxima Nova"/>
            </a:endParaRPr>
          </a:p>
        </p:txBody>
      </p:sp>
      <p:sp>
        <p:nvSpPr>
          <p:cNvPr id="322" name="Google Shape;322;p32"/>
          <p:cNvSpPr/>
          <p:nvPr/>
        </p:nvSpPr>
        <p:spPr>
          <a:xfrm>
            <a:off x="2601950" y="3439600"/>
            <a:ext cx="4194900" cy="121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Proxima Nova"/>
                <a:ea typeface="Proxima Nova"/>
                <a:cs typeface="Proxima Nova"/>
                <a:sym typeface="Proxima Nova"/>
              </a:rPr>
              <a:t>Confusion Matrix</a:t>
            </a:r>
            <a:endParaRPr b="1" sz="25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235500" y="718375"/>
            <a:ext cx="8631600" cy="2278500"/>
          </a:xfrm>
          <a:prstGeom prst="rect">
            <a:avLst/>
          </a:prstGeom>
        </p:spPr>
        <p:txBody>
          <a:bodyPr anchorCtr="0" anchor="t" bIns="91425" lIns="91425" spcFirstLastPara="1" rIns="91425" wrap="square" tIns="91425">
            <a:normAutofit lnSpcReduction="10000"/>
          </a:bodyPr>
          <a:lstStyle/>
          <a:p>
            <a:pPr indent="-336550" lvl="0" marL="457200" rtl="0" algn="l">
              <a:spcBef>
                <a:spcPts val="0"/>
              </a:spcBef>
              <a:spcAft>
                <a:spcPts val="0"/>
              </a:spcAft>
              <a:buSzPts val="1700"/>
              <a:buChar char="●"/>
            </a:pPr>
            <a:r>
              <a:rPr lang="en" sz="1700"/>
              <a:t>Birds are an important indicator of </a:t>
            </a:r>
            <a:r>
              <a:rPr lang="en" sz="1700"/>
              <a:t>habitat </a:t>
            </a:r>
            <a:r>
              <a:rPr lang="en" sz="1700"/>
              <a:t>biodiversity</a:t>
            </a:r>
            <a:endParaRPr sz="1700"/>
          </a:p>
          <a:p>
            <a:pPr indent="-336550" lvl="0" marL="457200" rtl="0" algn="l">
              <a:spcBef>
                <a:spcPts val="1000"/>
              </a:spcBef>
              <a:spcAft>
                <a:spcPts val="0"/>
              </a:spcAft>
              <a:buSzPts val="1700"/>
              <a:buChar char="●"/>
            </a:pPr>
            <a:r>
              <a:rPr lang="en" sz="1700"/>
              <a:t>Traditional surveying methods are expensive to conduct on a frequent basis</a:t>
            </a:r>
            <a:endParaRPr sz="1700"/>
          </a:p>
          <a:p>
            <a:pPr indent="-336550" lvl="0" marL="457200" rtl="0" algn="l">
              <a:spcBef>
                <a:spcPts val="1000"/>
              </a:spcBef>
              <a:spcAft>
                <a:spcPts val="0"/>
              </a:spcAft>
              <a:buSzPts val="1700"/>
              <a:buChar char="●"/>
            </a:pPr>
            <a:r>
              <a:rPr lang="en" sz="1700"/>
              <a:t>Passive acoustic monitoring via remotely-placed microphones offers conservation efforts an enticing low-cost alternative</a:t>
            </a:r>
            <a:endParaRPr sz="1700"/>
          </a:p>
          <a:p>
            <a:pPr indent="-336550" lvl="0" marL="457200" rtl="0" algn="l">
              <a:spcBef>
                <a:spcPts val="1000"/>
              </a:spcBef>
              <a:spcAft>
                <a:spcPts val="1000"/>
              </a:spcAft>
              <a:buSzPts val="1700"/>
              <a:buChar char="●"/>
            </a:pPr>
            <a:r>
              <a:rPr lang="en" sz="1700"/>
              <a:t>Success of this approach hinges on being able to accurately identify which bird species are present in audio recordings</a:t>
            </a:r>
            <a:endParaRPr sz="1700"/>
          </a:p>
        </p:txBody>
      </p:sp>
      <p:pic>
        <p:nvPicPr>
          <p:cNvPr id="74" name="Google Shape;74;p15"/>
          <p:cNvPicPr preferRelativeResize="0"/>
          <p:nvPr/>
        </p:nvPicPr>
        <p:blipFill>
          <a:blip r:embed="rId3">
            <a:alphaModFix/>
          </a:blip>
          <a:stretch>
            <a:fillRect/>
          </a:stretch>
        </p:blipFill>
        <p:spPr>
          <a:xfrm>
            <a:off x="3588825" y="3249475"/>
            <a:ext cx="1546243" cy="1481950"/>
          </a:xfrm>
          <a:prstGeom prst="rect">
            <a:avLst/>
          </a:prstGeom>
          <a:noFill/>
          <a:ln>
            <a:noFill/>
          </a:ln>
        </p:spPr>
      </p:pic>
      <p:pic>
        <p:nvPicPr>
          <p:cNvPr id="75" name="Google Shape;75;p15"/>
          <p:cNvPicPr preferRelativeResize="0"/>
          <p:nvPr/>
        </p:nvPicPr>
        <p:blipFill rotWithShape="1">
          <a:blip r:embed="rId4">
            <a:alphaModFix/>
          </a:blip>
          <a:srcRect b="6148" l="10934" r="29473" t="6148"/>
          <a:stretch/>
        </p:blipFill>
        <p:spPr>
          <a:xfrm flipH="1">
            <a:off x="839350" y="3332400"/>
            <a:ext cx="1251600" cy="1316100"/>
          </a:xfrm>
          <a:prstGeom prst="ellipse">
            <a:avLst/>
          </a:prstGeom>
          <a:noFill/>
          <a:ln>
            <a:noFill/>
          </a:ln>
        </p:spPr>
      </p:pic>
      <p:pic>
        <p:nvPicPr>
          <p:cNvPr id="76" name="Google Shape;76;p15"/>
          <p:cNvPicPr preferRelativeResize="0"/>
          <p:nvPr/>
        </p:nvPicPr>
        <p:blipFill>
          <a:blip r:embed="rId5">
            <a:alphaModFix/>
          </a:blip>
          <a:stretch>
            <a:fillRect/>
          </a:stretch>
        </p:blipFill>
        <p:spPr>
          <a:xfrm rot="428039">
            <a:off x="1628646" y="3046204"/>
            <a:ext cx="2449533" cy="1288694"/>
          </a:xfrm>
          <a:prstGeom prst="rect">
            <a:avLst/>
          </a:prstGeom>
          <a:noFill/>
          <a:ln>
            <a:noFill/>
          </a:ln>
        </p:spPr>
      </p:pic>
      <p:pic>
        <p:nvPicPr>
          <p:cNvPr id="77" name="Google Shape;77;p15"/>
          <p:cNvPicPr preferRelativeResize="0"/>
          <p:nvPr/>
        </p:nvPicPr>
        <p:blipFill>
          <a:blip r:embed="rId6">
            <a:alphaModFix/>
          </a:blip>
          <a:stretch>
            <a:fillRect/>
          </a:stretch>
        </p:blipFill>
        <p:spPr>
          <a:xfrm>
            <a:off x="5294700" y="3332398"/>
            <a:ext cx="1316120" cy="1316100"/>
          </a:xfrm>
          <a:prstGeom prst="rect">
            <a:avLst/>
          </a:prstGeom>
          <a:noFill/>
          <a:ln>
            <a:noFill/>
          </a:ln>
        </p:spPr>
      </p:pic>
      <p:pic>
        <p:nvPicPr>
          <p:cNvPr id="78" name="Google Shape;78;p15"/>
          <p:cNvPicPr preferRelativeResize="0"/>
          <p:nvPr/>
        </p:nvPicPr>
        <p:blipFill rotWithShape="1">
          <a:blip r:embed="rId7">
            <a:alphaModFix/>
          </a:blip>
          <a:srcRect b="9313" l="15867" r="47343" t="15459"/>
          <a:stretch/>
        </p:blipFill>
        <p:spPr>
          <a:xfrm>
            <a:off x="6770450" y="3199375"/>
            <a:ext cx="1595318" cy="1582150"/>
          </a:xfrm>
          <a:prstGeom prst="rect">
            <a:avLst/>
          </a:prstGeom>
          <a:noFill/>
          <a:ln>
            <a:noFill/>
          </a:ln>
        </p:spPr>
      </p:pic>
      <p:sp>
        <p:nvSpPr>
          <p:cNvPr id="79" name="Google Shape;79;p15"/>
          <p:cNvSpPr txBox="1"/>
          <p:nvPr>
            <p:ph type="title"/>
          </p:nvPr>
        </p:nvSpPr>
        <p:spPr>
          <a:xfrm>
            <a:off x="115800" y="6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&amp; Objective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aphicFrame>
        <p:nvGraphicFramePr>
          <p:cNvPr id="89" name="Google Shape;89;p17"/>
          <p:cNvGraphicFramePr/>
          <p:nvPr/>
        </p:nvGraphicFramePr>
        <p:xfrm>
          <a:off x="531363" y="954888"/>
          <a:ext cx="3000000" cy="3000000"/>
        </p:xfrm>
        <a:graphic>
          <a:graphicData uri="http://schemas.openxmlformats.org/drawingml/2006/table">
            <a:tbl>
              <a:tblPr>
                <a:noFill/>
                <a:tableStyleId>{8673A88B-D215-4E5F-82A0-5CF77426A9DE}</a:tableStyleId>
              </a:tblPr>
              <a:tblGrid>
                <a:gridCol w="2658075"/>
                <a:gridCol w="5423200"/>
              </a:tblGrid>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Dataset Source</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95000"/>
                        </a:lnSpc>
                        <a:spcBef>
                          <a:spcPts val="0"/>
                        </a:spcBef>
                        <a:spcAft>
                          <a:spcPts val="1200"/>
                        </a:spcAft>
                        <a:buClr>
                          <a:srgbClr val="000000"/>
                        </a:buClr>
                        <a:buSzPts val="852"/>
                        <a:buFont typeface="Arial"/>
                        <a:buNone/>
                      </a:pPr>
                      <a:r>
                        <a:rPr lang="en" sz="1700" u="sng">
                          <a:solidFill>
                            <a:schemeClr val="accent5"/>
                          </a:solidFill>
                          <a:latin typeface="Proxima Nova"/>
                          <a:ea typeface="Proxima Nova"/>
                          <a:cs typeface="Proxima Nova"/>
                          <a:sym typeface="Proxima Nova"/>
                          <a:hlinkClick r:id="rId3">
                            <a:extLst>
                              <a:ext uri="{A12FA001-AC4F-418D-AE19-62706E023703}">
                                <ahyp:hlinkClr val="tx"/>
                              </a:ext>
                            </a:extLst>
                          </a:hlinkClick>
                        </a:rPr>
                        <a:t>BirdCLEF 2023</a:t>
                      </a:r>
                      <a:r>
                        <a:rPr lang="en" sz="1700">
                          <a:solidFill>
                            <a:schemeClr val="accent3"/>
                          </a:solidFill>
                          <a:latin typeface="Proxima Nova"/>
                          <a:ea typeface="Proxima Nova"/>
                          <a:cs typeface="Proxima Nova"/>
                          <a:sym typeface="Proxima Nova"/>
                        </a:rPr>
                        <a:t> on Kaggle</a:t>
                      </a:r>
                      <a:endParaRPr sz="17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Data Source</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95000"/>
                        </a:lnSpc>
                        <a:spcBef>
                          <a:spcPts val="0"/>
                        </a:spcBef>
                        <a:spcAft>
                          <a:spcPts val="1200"/>
                        </a:spcAft>
                        <a:buClr>
                          <a:srgbClr val="000000"/>
                        </a:buClr>
                        <a:buSzPts val="852"/>
                        <a:buFont typeface="Arial"/>
                        <a:buNone/>
                      </a:pPr>
                      <a:r>
                        <a:rPr lang="en" sz="1700">
                          <a:solidFill>
                            <a:schemeClr val="accent3"/>
                          </a:solidFill>
                          <a:latin typeface="Proxima Nova"/>
                          <a:ea typeface="Proxima Nova"/>
                          <a:cs typeface="Proxima Nova"/>
                          <a:sym typeface="Proxima Nova"/>
                        </a:rPr>
                        <a:t>xenocanto.org</a:t>
                      </a:r>
                      <a:endParaRPr sz="17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Number of Instances</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95000"/>
                        </a:lnSpc>
                        <a:spcBef>
                          <a:spcPts val="0"/>
                        </a:spcBef>
                        <a:spcAft>
                          <a:spcPts val="1200"/>
                        </a:spcAft>
                        <a:buClr>
                          <a:srgbClr val="000000"/>
                        </a:buClr>
                        <a:buSzPts val="852"/>
                        <a:buFont typeface="Arial"/>
                        <a:buNone/>
                      </a:pPr>
                      <a:r>
                        <a:rPr lang="en" sz="1700">
                          <a:solidFill>
                            <a:schemeClr val="accent3"/>
                          </a:solidFill>
                          <a:latin typeface="Proxima Nova"/>
                          <a:ea typeface="Proxima Nova"/>
                          <a:cs typeface="Proxima Nova"/>
                          <a:sym typeface="Proxima Nova"/>
                        </a:rPr>
                        <a:t>16,941 rows</a:t>
                      </a:r>
                      <a:endParaRPr sz="17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Number of Species</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95000"/>
                        </a:lnSpc>
                        <a:spcBef>
                          <a:spcPts val="0"/>
                        </a:spcBef>
                        <a:spcAft>
                          <a:spcPts val="1200"/>
                        </a:spcAft>
                        <a:buNone/>
                      </a:pPr>
                      <a:r>
                        <a:rPr lang="en" sz="1700">
                          <a:solidFill>
                            <a:schemeClr val="accent3"/>
                          </a:solidFill>
                          <a:latin typeface="Proxima Nova"/>
                          <a:ea typeface="Proxima Nova"/>
                          <a:cs typeface="Proxima Nova"/>
                          <a:sym typeface="Proxima Nova"/>
                        </a:rPr>
                        <a:t>264 species</a:t>
                      </a:r>
                      <a:endParaRPr sz="1700">
                        <a:solidFill>
                          <a:schemeClr val="accent3"/>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Primary Features</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lnSpc>
                          <a:spcPct val="95000"/>
                        </a:lnSpc>
                        <a:spcBef>
                          <a:spcPts val="0"/>
                        </a:spcBef>
                        <a:spcAft>
                          <a:spcPts val="1200"/>
                        </a:spcAft>
                        <a:buClr>
                          <a:srgbClr val="000000"/>
                        </a:buClr>
                        <a:buSzPts val="852"/>
                        <a:buFont typeface="Arial"/>
                        <a:buNone/>
                      </a:pPr>
                      <a:r>
                        <a:rPr lang="en" sz="1700">
                          <a:solidFill>
                            <a:schemeClr val="accent3"/>
                          </a:solidFill>
                          <a:latin typeface="Proxima Nova"/>
                          <a:ea typeface="Proxima Nova"/>
                          <a:cs typeface="Proxima Nova"/>
                          <a:sym typeface="Proxima Nova"/>
                        </a:rPr>
                        <a:t>S</a:t>
                      </a:r>
                      <a:r>
                        <a:rPr lang="en" sz="1700">
                          <a:solidFill>
                            <a:schemeClr val="accent3"/>
                          </a:solidFill>
                          <a:latin typeface="Proxima Nova"/>
                          <a:ea typeface="Proxima Nova"/>
                          <a:cs typeface="Proxima Nova"/>
                          <a:sym typeface="Proxima Nova"/>
                        </a:rPr>
                        <a:t>hort recordings of individual bird calls with identified bird species</a:t>
                      </a:r>
                      <a:endParaRPr sz="1700">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chemeClr val="accent2"/>
                          </a:solidFill>
                          <a:latin typeface="Proxima Nova"/>
                          <a:ea typeface="Proxima Nova"/>
                          <a:cs typeface="Proxima Nova"/>
                          <a:sym typeface="Proxima Nova"/>
                        </a:rPr>
                        <a:t>Additional Features</a:t>
                      </a:r>
                      <a:endParaRPr sz="1800">
                        <a:solidFill>
                          <a:schemeClr val="accent2"/>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700">
                          <a:solidFill>
                            <a:schemeClr val="accent3"/>
                          </a:solidFill>
                          <a:latin typeface="Proxima Nova"/>
                          <a:ea typeface="Proxima Nova"/>
                          <a:cs typeface="Proxima Nova"/>
                          <a:sym typeface="Proxima Nova"/>
                        </a:rPr>
                        <a:t>Secondary bird species, Call type, Location, Author, License, URL, </a:t>
                      </a:r>
                      <a:r>
                        <a:rPr lang="en" sz="1700">
                          <a:solidFill>
                            <a:schemeClr val="accent3"/>
                          </a:solidFill>
                          <a:latin typeface="Proxima Nova"/>
                          <a:ea typeface="Proxima Nova"/>
                          <a:cs typeface="Proxima Nova"/>
                          <a:sym typeface="Proxima Nova"/>
                        </a:rPr>
                        <a:t>Quality rating, Taxonomy</a:t>
                      </a:r>
                      <a:endParaRPr sz="1700">
                        <a:solidFill>
                          <a:schemeClr val="accent3"/>
                        </a:solidFill>
                        <a:latin typeface="Proxima Nova"/>
                        <a:ea typeface="Proxima Nova"/>
                        <a:cs typeface="Proxima Nova"/>
                        <a:sym typeface="Proxima Nov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90" name="Google Shape;90;p17"/>
          <p:cNvSpPr txBox="1"/>
          <p:nvPr>
            <p:ph type="title"/>
          </p:nvPr>
        </p:nvSpPr>
        <p:spPr>
          <a:xfrm>
            <a:off x="115800" y="6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3">
            <a:alphaModFix/>
          </a:blip>
          <a:srcRect b="0" l="1964" r="22472" t="0"/>
          <a:stretch/>
        </p:blipFill>
        <p:spPr>
          <a:xfrm>
            <a:off x="115788" y="641650"/>
            <a:ext cx="8912425" cy="4210125"/>
          </a:xfrm>
          <a:prstGeom prst="rect">
            <a:avLst/>
          </a:prstGeom>
          <a:noFill/>
          <a:ln>
            <a:noFill/>
          </a:ln>
        </p:spPr>
      </p:pic>
      <p:sp>
        <p:nvSpPr>
          <p:cNvPr id="96" name="Google Shape;96;p18"/>
          <p:cNvSpPr txBox="1"/>
          <p:nvPr>
            <p:ph type="title"/>
          </p:nvPr>
        </p:nvSpPr>
        <p:spPr>
          <a:xfrm>
            <a:off x="115800" y="68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Bird Species World Map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Class Labels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141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 Bird Species - Sample Size</a:t>
            </a:r>
            <a:endParaRPr/>
          </a:p>
        </p:txBody>
      </p:sp>
      <p:sp>
        <p:nvSpPr>
          <p:cNvPr id="107" name="Google Shape;107;p20"/>
          <p:cNvSpPr txBox="1"/>
          <p:nvPr/>
        </p:nvSpPr>
        <p:spPr>
          <a:xfrm>
            <a:off x="2061875" y="845950"/>
            <a:ext cx="2311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roxima Nova"/>
                <a:ea typeface="Proxima Nova"/>
                <a:cs typeface="Proxima Nova"/>
                <a:sym typeface="Proxima Nova"/>
              </a:rPr>
              <a:t>4,680 </a:t>
            </a:r>
            <a:r>
              <a:rPr lang="en" sz="1900">
                <a:latin typeface="Proxima Nova"/>
                <a:ea typeface="Proxima Nova"/>
                <a:cs typeface="Proxima Nova"/>
                <a:sym typeface="Proxima Nova"/>
              </a:rPr>
              <a:t>recordings</a:t>
            </a:r>
            <a:endParaRPr sz="1900">
              <a:latin typeface="Proxima Nova"/>
              <a:ea typeface="Proxima Nova"/>
              <a:cs typeface="Proxima Nova"/>
              <a:sym typeface="Proxima Nova"/>
            </a:endParaRPr>
          </a:p>
        </p:txBody>
      </p:sp>
      <p:sp>
        <p:nvSpPr>
          <p:cNvPr id="108" name="Google Shape;108;p20"/>
          <p:cNvSpPr txBox="1"/>
          <p:nvPr/>
        </p:nvSpPr>
        <p:spPr>
          <a:xfrm>
            <a:off x="5928300" y="845950"/>
            <a:ext cx="2311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Proxima Nova"/>
                <a:ea typeface="Proxima Nova"/>
                <a:cs typeface="Proxima Nova"/>
                <a:sym typeface="Proxima Nova"/>
              </a:rPr>
              <a:t>71.7</a:t>
            </a:r>
            <a:r>
              <a:rPr b="1" lang="en" sz="1900">
                <a:latin typeface="Proxima Nova"/>
                <a:ea typeface="Proxima Nova"/>
                <a:cs typeface="Proxima Nova"/>
                <a:sym typeface="Proxima Nova"/>
              </a:rPr>
              <a:t> </a:t>
            </a:r>
            <a:r>
              <a:rPr lang="en" sz="1900">
                <a:latin typeface="Proxima Nova"/>
                <a:ea typeface="Proxima Nova"/>
                <a:cs typeface="Proxima Nova"/>
                <a:sym typeface="Proxima Nova"/>
              </a:rPr>
              <a:t>hours of audio</a:t>
            </a:r>
            <a:endParaRPr sz="1900">
              <a:latin typeface="Proxima Nova"/>
              <a:ea typeface="Proxima Nova"/>
              <a:cs typeface="Proxima Nova"/>
              <a:sym typeface="Proxima Nova"/>
            </a:endParaRPr>
          </a:p>
        </p:txBody>
      </p:sp>
      <p:pic>
        <p:nvPicPr>
          <p:cNvPr id="109" name="Google Shape;109;p20"/>
          <p:cNvPicPr preferRelativeResize="0"/>
          <p:nvPr/>
        </p:nvPicPr>
        <p:blipFill>
          <a:blip r:embed="rId3">
            <a:alphaModFix/>
          </a:blip>
          <a:stretch>
            <a:fillRect/>
          </a:stretch>
        </p:blipFill>
        <p:spPr>
          <a:xfrm>
            <a:off x="193950" y="1322946"/>
            <a:ext cx="4871879" cy="3494176"/>
          </a:xfrm>
          <a:prstGeom prst="rect">
            <a:avLst/>
          </a:prstGeom>
          <a:noFill/>
          <a:ln>
            <a:noFill/>
          </a:ln>
        </p:spPr>
      </p:pic>
      <p:pic>
        <p:nvPicPr>
          <p:cNvPr id="110" name="Google Shape;110;p20"/>
          <p:cNvPicPr preferRelativeResize="0"/>
          <p:nvPr/>
        </p:nvPicPr>
        <p:blipFill>
          <a:blip r:embed="rId4">
            <a:alphaModFix/>
          </a:blip>
          <a:stretch>
            <a:fillRect/>
          </a:stretch>
        </p:blipFill>
        <p:spPr>
          <a:xfrm>
            <a:off x="5018651" y="1322950"/>
            <a:ext cx="3813649" cy="3494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193800" y="61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a:t>
            </a:r>
            <a:r>
              <a:rPr lang="en"/>
              <a:t> Bird Species - Taxonomy</a:t>
            </a:r>
            <a:endParaRPr/>
          </a:p>
        </p:txBody>
      </p:sp>
      <p:sp>
        <p:nvSpPr>
          <p:cNvPr id="116" name="Google Shape;116;p21"/>
          <p:cNvSpPr txBox="1"/>
          <p:nvPr>
            <p:ph idx="1" type="body"/>
          </p:nvPr>
        </p:nvSpPr>
        <p:spPr>
          <a:xfrm>
            <a:off x="311700" y="1018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1"/>
          <p:cNvPicPr preferRelativeResize="0"/>
          <p:nvPr/>
        </p:nvPicPr>
        <p:blipFill rotWithShape="1">
          <a:blip r:embed="rId3">
            <a:alphaModFix/>
          </a:blip>
          <a:srcRect b="0" l="0" r="0" t="9567"/>
          <a:stretch/>
        </p:blipFill>
        <p:spPr>
          <a:xfrm>
            <a:off x="0" y="903975"/>
            <a:ext cx="9144001" cy="3807925"/>
          </a:xfrm>
          <a:prstGeom prst="rect">
            <a:avLst/>
          </a:prstGeom>
          <a:noFill/>
          <a:ln>
            <a:noFill/>
          </a:ln>
        </p:spPr>
      </p:pic>
      <p:pic>
        <p:nvPicPr>
          <p:cNvPr id="118" name="Google Shape;118;p21"/>
          <p:cNvPicPr preferRelativeResize="0"/>
          <p:nvPr/>
        </p:nvPicPr>
        <p:blipFill>
          <a:blip r:embed="rId4">
            <a:alphaModFix/>
          </a:blip>
          <a:stretch>
            <a:fillRect/>
          </a:stretch>
        </p:blipFill>
        <p:spPr>
          <a:xfrm>
            <a:off x="311700" y="1535799"/>
            <a:ext cx="1620450" cy="1278100"/>
          </a:xfrm>
          <a:prstGeom prst="rect">
            <a:avLst/>
          </a:prstGeom>
          <a:noFill/>
          <a:ln>
            <a:noFill/>
          </a:ln>
        </p:spPr>
      </p:pic>
      <p:pic>
        <p:nvPicPr>
          <p:cNvPr id="119" name="Google Shape;119;p21"/>
          <p:cNvPicPr preferRelativeResize="0"/>
          <p:nvPr/>
        </p:nvPicPr>
        <p:blipFill>
          <a:blip r:embed="rId5">
            <a:alphaModFix/>
          </a:blip>
          <a:stretch>
            <a:fillRect/>
          </a:stretch>
        </p:blipFill>
        <p:spPr>
          <a:xfrm>
            <a:off x="302075" y="3147450"/>
            <a:ext cx="1620450" cy="1175525"/>
          </a:xfrm>
          <a:prstGeom prst="rect">
            <a:avLst/>
          </a:prstGeom>
          <a:noFill/>
          <a:ln>
            <a:noFill/>
          </a:ln>
        </p:spPr>
      </p:pic>
      <p:pic>
        <p:nvPicPr>
          <p:cNvPr id="120" name="Google Shape;120;p21"/>
          <p:cNvPicPr preferRelativeResize="0"/>
          <p:nvPr/>
        </p:nvPicPr>
        <p:blipFill>
          <a:blip r:embed="rId6">
            <a:alphaModFix/>
          </a:blip>
          <a:stretch>
            <a:fillRect/>
          </a:stretch>
        </p:blipFill>
        <p:spPr>
          <a:xfrm>
            <a:off x="2122225" y="1535800"/>
            <a:ext cx="1412425" cy="1278100"/>
          </a:xfrm>
          <a:prstGeom prst="rect">
            <a:avLst/>
          </a:prstGeom>
          <a:noFill/>
          <a:ln>
            <a:noFill/>
          </a:ln>
        </p:spPr>
      </p:pic>
      <p:pic>
        <p:nvPicPr>
          <p:cNvPr id="121" name="Google Shape;121;p21"/>
          <p:cNvPicPr preferRelativeResize="0"/>
          <p:nvPr/>
        </p:nvPicPr>
        <p:blipFill rotWithShape="1">
          <a:blip r:embed="rId7">
            <a:alphaModFix/>
          </a:blip>
          <a:srcRect b="0" l="0" r="0" t="11956"/>
          <a:stretch/>
        </p:blipFill>
        <p:spPr>
          <a:xfrm>
            <a:off x="2122225" y="3219950"/>
            <a:ext cx="1412425" cy="1137050"/>
          </a:xfrm>
          <a:prstGeom prst="rect">
            <a:avLst/>
          </a:prstGeom>
          <a:noFill/>
          <a:ln>
            <a:noFill/>
          </a:ln>
        </p:spPr>
      </p:pic>
      <p:pic>
        <p:nvPicPr>
          <p:cNvPr id="122" name="Google Shape;122;p21"/>
          <p:cNvPicPr preferRelativeResize="0"/>
          <p:nvPr/>
        </p:nvPicPr>
        <p:blipFill>
          <a:blip r:embed="rId8">
            <a:alphaModFix/>
          </a:blip>
          <a:stretch>
            <a:fillRect/>
          </a:stretch>
        </p:blipFill>
        <p:spPr>
          <a:xfrm>
            <a:off x="3836225" y="1494450"/>
            <a:ext cx="1518576" cy="1175526"/>
          </a:xfrm>
          <a:prstGeom prst="rect">
            <a:avLst/>
          </a:prstGeom>
          <a:noFill/>
          <a:ln>
            <a:noFill/>
          </a:ln>
        </p:spPr>
      </p:pic>
      <p:pic>
        <p:nvPicPr>
          <p:cNvPr id="123" name="Google Shape;123;p21"/>
          <p:cNvPicPr preferRelativeResize="0"/>
          <p:nvPr/>
        </p:nvPicPr>
        <p:blipFill>
          <a:blip r:embed="rId9">
            <a:alphaModFix/>
          </a:blip>
          <a:stretch>
            <a:fillRect/>
          </a:stretch>
        </p:blipFill>
        <p:spPr>
          <a:xfrm>
            <a:off x="3844525" y="3219425"/>
            <a:ext cx="1551199" cy="1071901"/>
          </a:xfrm>
          <a:prstGeom prst="rect">
            <a:avLst/>
          </a:prstGeom>
          <a:noFill/>
          <a:ln>
            <a:noFill/>
          </a:ln>
        </p:spPr>
      </p:pic>
      <p:pic>
        <p:nvPicPr>
          <p:cNvPr id="124" name="Google Shape;124;p21"/>
          <p:cNvPicPr preferRelativeResize="0"/>
          <p:nvPr/>
        </p:nvPicPr>
        <p:blipFill>
          <a:blip r:embed="rId10">
            <a:alphaModFix/>
          </a:blip>
          <a:stretch>
            <a:fillRect/>
          </a:stretch>
        </p:blipFill>
        <p:spPr>
          <a:xfrm>
            <a:off x="5699500" y="1473525"/>
            <a:ext cx="1551201" cy="1231176"/>
          </a:xfrm>
          <a:prstGeom prst="rect">
            <a:avLst/>
          </a:prstGeom>
          <a:noFill/>
          <a:ln>
            <a:noFill/>
          </a:ln>
        </p:spPr>
      </p:pic>
      <p:pic>
        <p:nvPicPr>
          <p:cNvPr id="125" name="Google Shape;125;p21"/>
          <p:cNvPicPr preferRelativeResize="0"/>
          <p:nvPr/>
        </p:nvPicPr>
        <p:blipFill>
          <a:blip r:embed="rId11">
            <a:alphaModFix/>
          </a:blip>
          <a:stretch>
            <a:fillRect/>
          </a:stretch>
        </p:blipFill>
        <p:spPr>
          <a:xfrm>
            <a:off x="5699500" y="3180950"/>
            <a:ext cx="1510274" cy="1175526"/>
          </a:xfrm>
          <a:prstGeom prst="rect">
            <a:avLst/>
          </a:prstGeom>
          <a:noFill/>
          <a:ln>
            <a:noFill/>
          </a:ln>
        </p:spPr>
      </p:pic>
      <p:pic>
        <p:nvPicPr>
          <p:cNvPr id="126" name="Google Shape;126;p21"/>
          <p:cNvPicPr preferRelativeResize="0"/>
          <p:nvPr/>
        </p:nvPicPr>
        <p:blipFill>
          <a:blip r:embed="rId12">
            <a:alphaModFix/>
          </a:blip>
          <a:stretch>
            <a:fillRect/>
          </a:stretch>
        </p:blipFill>
        <p:spPr>
          <a:xfrm>
            <a:off x="7503625" y="1497325"/>
            <a:ext cx="1328677" cy="1175526"/>
          </a:xfrm>
          <a:prstGeom prst="rect">
            <a:avLst/>
          </a:prstGeom>
          <a:noFill/>
          <a:ln>
            <a:noFill/>
          </a:ln>
        </p:spPr>
      </p:pic>
      <p:pic>
        <p:nvPicPr>
          <p:cNvPr id="127" name="Google Shape;127;p21"/>
          <p:cNvPicPr preferRelativeResize="0"/>
          <p:nvPr/>
        </p:nvPicPr>
        <p:blipFill>
          <a:blip r:embed="rId13">
            <a:alphaModFix/>
          </a:blip>
          <a:stretch>
            <a:fillRect/>
          </a:stretch>
        </p:blipFill>
        <p:spPr>
          <a:xfrm>
            <a:off x="7456625" y="3180950"/>
            <a:ext cx="1328675" cy="117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